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7"/>
  </p:notesMasterIdLst>
  <p:handoutMasterIdLst>
    <p:handoutMasterId r:id="rId88"/>
  </p:handoutMasterIdLst>
  <p:sldIdLst>
    <p:sldId id="256" r:id="rId2"/>
    <p:sldId id="257" r:id="rId3"/>
    <p:sldId id="258" r:id="rId4"/>
    <p:sldId id="271" r:id="rId5"/>
    <p:sldId id="303" r:id="rId6"/>
    <p:sldId id="273" r:id="rId7"/>
    <p:sldId id="274" r:id="rId8"/>
    <p:sldId id="272" r:id="rId9"/>
    <p:sldId id="304" r:id="rId10"/>
    <p:sldId id="305" r:id="rId11"/>
    <p:sldId id="306" r:id="rId12"/>
    <p:sldId id="363" r:id="rId13"/>
    <p:sldId id="307" r:id="rId14"/>
    <p:sldId id="310" r:id="rId15"/>
    <p:sldId id="275" r:id="rId16"/>
    <p:sldId id="311" r:id="rId17"/>
    <p:sldId id="314" r:id="rId18"/>
    <p:sldId id="312" r:id="rId19"/>
    <p:sldId id="277" r:id="rId20"/>
    <p:sldId id="309" r:id="rId21"/>
    <p:sldId id="313" r:id="rId22"/>
    <p:sldId id="316" r:id="rId23"/>
    <p:sldId id="317" r:id="rId24"/>
    <p:sldId id="318" r:id="rId25"/>
    <p:sldId id="319" r:id="rId26"/>
    <p:sldId id="320" r:id="rId27"/>
    <p:sldId id="321" r:id="rId28"/>
    <p:sldId id="364" r:id="rId29"/>
    <p:sldId id="259" r:id="rId30"/>
    <p:sldId id="322" r:id="rId31"/>
    <p:sldId id="324" r:id="rId32"/>
    <p:sldId id="323" r:id="rId33"/>
    <p:sldId id="325" r:id="rId34"/>
    <p:sldId id="326" r:id="rId35"/>
    <p:sldId id="327" r:id="rId36"/>
    <p:sldId id="328" r:id="rId37"/>
    <p:sldId id="329" r:id="rId38"/>
    <p:sldId id="331" r:id="rId39"/>
    <p:sldId id="330" r:id="rId40"/>
    <p:sldId id="332" r:id="rId41"/>
    <p:sldId id="333" r:id="rId42"/>
    <p:sldId id="334" r:id="rId43"/>
    <p:sldId id="260" r:id="rId44"/>
    <p:sldId id="262" r:id="rId45"/>
    <p:sldId id="335" r:id="rId46"/>
    <p:sldId id="263" r:id="rId47"/>
    <p:sldId id="295" r:id="rId48"/>
    <p:sldId id="266" r:id="rId49"/>
    <p:sldId id="264" r:id="rId50"/>
    <p:sldId id="336" r:id="rId51"/>
    <p:sldId id="267" r:id="rId52"/>
    <p:sldId id="268" r:id="rId53"/>
    <p:sldId id="269" r:id="rId54"/>
    <p:sldId id="270" r:id="rId55"/>
    <p:sldId id="296" r:id="rId56"/>
    <p:sldId id="298" r:id="rId57"/>
    <p:sldId id="337" r:id="rId58"/>
    <p:sldId id="338" r:id="rId59"/>
    <p:sldId id="339" r:id="rId60"/>
    <p:sldId id="340" r:id="rId61"/>
    <p:sldId id="341" r:id="rId62"/>
    <p:sldId id="280" r:id="rId63"/>
    <p:sldId id="342" r:id="rId64"/>
    <p:sldId id="343" r:id="rId65"/>
    <p:sldId id="344" r:id="rId66"/>
    <p:sldId id="345" r:id="rId67"/>
    <p:sldId id="346" r:id="rId68"/>
    <p:sldId id="347" r:id="rId69"/>
    <p:sldId id="348" r:id="rId70"/>
    <p:sldId id="354" r:id="rId71"/>
    <p:sldId id="349" r:id="rId72"/>
    <p:sldId id="350" r:id="rId73"/>
    <p:sldId id="351" r:id="rId74"/>
    <p:sldId id="353" r:id="rId75"/>
    <p:sldId id="352" r:id="rId76"/>
    <p:sldId id="358" r:id="rId77"/>
    <p:sldId id="355" r:id="rId78"/>
    <p:sldId id="356" r:id="rId79"/>
    <p:sldId id="357" r:id="rId80"/>
    <p:sldId id="359" r:id="rId81"/>
    <p:sldId id="361" r:id="rId82"/>
    <p:sldId id="362" r:id="rId83"/>
    <p:sldId id="297" r:id="rId84"/>
    <p:sldId id="301" r:id="rId85"/>
    <p:sldId id="300" r:id="rId8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13" autoAdjust="0"/>
    <p:restoredTop sz="96096" autoAdjust="0"/>
  </p:normalViewPr>
  <p:slideViewPr>
    <p:cSldViewPr>
      <p:cViewPr varScale="1">
        <p:scale>
          <a:sx n="81" d="100"/>
          <a:sy n="81" d="100"/>
        </p:scale>
        <p:origin x="108" y="558"/>
      </p:cViewPr>
      <p:guideLst>
        <p:guide orient="horz" pos="2160"/>
        <p:guide pos="2880"/>
      </p:guideLst>
    </p:cSldViewPr>
  </p:slideViewPr>
  <p:outlineViewPr>
    <p:cViewPr>
      <p:scale>
        <a:sx n="33" d="100"/>
        <a:sy n="33" d="100"/>
      </p:scale>
      <p:origin x="0" y="-564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9" d="100"/>
          <a:sy n="89" d="100"/>
        </p:scale>
        <p:origin x="3078" y="10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handoutMaster" Target="handoutMasters/handoutMaster1.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8.wmf"/><Relationship Id="rId1" Type="http://schemas.openxmlformats.org/officeDocument/2006/relationships/image" Target="../media/image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C88094-316B-4FD0-84A1-5D2F4F64A984}" type="datetimeFigureOut">
              <a:rPr lang="en-US" smtClean="0"/>
              <a:t>11/10/2015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173671739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2.png>
</file>

<file path=ppt/media/image53.png>
</file>

<file path=ppt/media/image54.png>
</file>

<file path=ppt/media/image55.jpeg>
</file>

<file path=ppt/media/image56.png>
</file>

<file path=ppt/media/image6.png>
</file>

<file path=ppt/media/image7.wmf>
</file>

<file path=ppt/media/image8.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0C5063D-7EDA-40BF-BDF3-FF0E3BED157D}" type="datetimeFigureOut">
              <a:rPr lang="en-US" smtClean="0"/>
              <a:t>11/10/2015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42463A5-5E95-4A73-8BBA-01F93A0966B6}" type="slidenum">
              <a:rPr lang="en-US" smtClean="0"/>
              <a:t>‹#›</a:t>
            </a:fld>
            <a:endParaRPr lang="en-US"/>
          </a:p>
        </p:txBody>
      </p:sp>
    </p:spTree>
    <p:extLst>
      <p:ext uri="{BB962C8B-B14F-4D97-AF65-F5344CB8AC3E}">
        <p14:creationId xmlns:p14="http://schemas.microsoft.com/office/powerpoint/2010/main" val="9350294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ECCA45B-1138-4521-B0DC-8350F2A2514B}" type="datetimeFigureOut">
              <a:rPr lang="en-US" smtClean="0"/>
              <a:t>11/10/2015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404185120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ECCA45B-1138-4521-B0DC-8350F2A2514B}" type="datetimeFigureOut">
              <a:rPr lang="en-US" smtClean="0"/>
              <a:t>11/10/2015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393192098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ECCA45B-1138-4521-B0DC-8350F2A2514B}" type="datetimeFigureOut">
              <a:rPr lang="en-US" smtClean="0"/>
              <a:t>11/10/2015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208775230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ECCA45B-1138-4521-B0DC-8350F2A2514B}" type="datetimeFigureOut">
              <a:rPr lang="en-US" smtClean="0"/>
              <a:t>11/10/2015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15080860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ECCA45B-1138-4521-B0DC-8350F2A2514B}" type="datetimeFigureOut">
              <a:rPr lang="en-US" smtClean="0"/>
              <a:t>11/10/2015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207341894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ECCA45B-1138-4521-B0DC-8350F2A2514B}" type="datetimeFigureOut">
              <a:rPr lang="en-US" smtClean="0"/>
              <a:t>11/10/2015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313824879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ECCA45B-1138-4521-B0DC-8350F2A2514B}" type="datetimeFigureOut">
              <a:rPr lang="en-US" smtClean="0"/>
              <a:t>11/10/2015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3159420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ECCA45B-1138-4521-B0DC-8350F2A2514B}" type="datetimeFigureOut">
              <a:rPr lang="en-US" smtClean="0"/>
              <a:t>11/10/2015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161462398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CCA45B-1138-4521-B0DC-8350F2A2514B}" type="datetimeFigureOut">
              <a:rPr lang="en-US" smtClean="0"/>
              <a:t>11/10/2015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38261902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CCA45B-1138-4521-B0DC-8350F2A2514B}" type="datetimeFigureOut">
              <a:rPr lang="en-US" smtClean="0"/>
              <a:t>11/10/2015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140453588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CCA45B-1138-4521-B0DC-8350F2A2514B}" type="datetimeFigureOut">
              <a:rPr lang="en-US" smtClean="0"/>
              <a:t>11/10/2015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160D73-1733-4CA6-8C3F-FFD4FC2D8D18}" type="slidenum">
              <a:rPr lang="en-US" smtClean="0"/>
              <a:t>‹#›</a:t>
            </a:fld>
            <a:endParaRPr lang="en-US"/>
          </a:p>
        </p:txBody>
      </p:sp>
    </p:spTree>
    <p:extLst>
      <p:ext uri="{BB962C8B-B14F-4D97-AF65-F5344CB8AC3E}">
        <p14:creationId xmlns:p14="http://schemas.microsoft.com/office/powerpoint/2010/main" val="30420580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CCA45B-1138-4521-B0DC-8350F2A2514B}" type="datetimeFigureOut">
              <a:rPr lang="en-US" smtClean="0"/>
              <a:t>11/10/2015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160D73-1733-4CA6-8C3F-FFD4FC2D8D18}" type="slidenum">
              <a:rPr lang="en-US" smtClean="0"/>
              <a:t>‹#›</a:t>
            </a:fld>
            <a:endParaRPr lang="en-US"/>
          </a:p>
        </p:txBody>
      </p:sp>
    </p:spTree>
    <p:extLst>
      <p:ext uri="{BB962C8B-B14F-4D97-AF65-F5344CB8AC3E}">
        <p14:creationId xmlns:p14="http://schemas.microsoft.com/office/powerpoint/2010/main" val="3506551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dl.acm.org/citation.cfm?id=1325886" TargetMode="Externa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8.wmf"/><Relationship Id="rId5" Type="http://schemas.openxmlformats.org/officeDocument/2006/relationships/oleObject" Target="../embeddings/oleObject2.bin"/><Relationship Id="rId4" Type="http://schemas.openxmlformats.org/officeDocument/2006/relationships/image" Target="../media/image7.wmf"/></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www.ni.com/labview/"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6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49.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hyperlink" Target="http://msdn.microsoft.com/en-us/library/bb677173.aspx" TargetMode="External"/><Relationship Id="rId2" Type="http://schemas.openxmlformats.org/officeDocument/2006/relationships/hyperlink" Target="http://docs.oracle.com/cd/B19306_01/server.102/b14200/queries003.htm" TargetMode="External"/><Relationship Id="rId1" Type="http://schemas.openxmlformats.org/officeDocument/2006/relationships/slideLayout" Target="../slideLayouts/slideLayout2.xml"/><Relationship Id="rId6" Type="http://schemas.openxmlformats.org/officeDocument/2006/relationships/hyperlink" Target="http://www.slxdeveloper.com/page.aspx?action=viewarticle&amp;articleid=92" TargetMode="External"/><Relationship Id="rId5" Type="http://schemas.openxmlformats.org/officeDocument/2006/relationships/hyperlink" Target="http://en.wikipedia.org/wiki/B-tree" TargetMode="External"/><Relationship Id="rId4" Type="http://schemas.openxmlformats.org/officeDocument/2006/relationships/hyperlink" Target="http://msdn.microsoft.com/en-us/library/bb677290.aspx" TargetMode="External"/></Relationships>
</file>

<file path=ppt/slides/_rels/slide84.xml.rels><?xml version="1.0" encoding="UTF-8" standalone="yes"?>
<Relationships xmlns="http://schemas.openxmlformats.org/package/2006/relationships"><Relationship Id="rId2" Type="http://schemas.openxmlformats.org/officeDocument/2006/relationships/hyperlink" Target="http://ieeexplore.ieee.org/xpls/abs_all.jsp?arnumber=6133258" TargetMode="Externa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hyperlink" Target="http://www.cs.hku.hk/research/techreps/document/TR-2014-02.pdf" TargetMode="External"/><Relationship Id="rId2" Type="http://schemas.openxmlformats.org/officeDocument/2006/relationships/hyperlink" Target="http://dl.acm.org/citation.cfm?id=2733000" TargetMode="External"/><Relationship Id="rId1" Type="http://schemas.openxmlformats.org/officeDocument/2006/relationships/slideLayout" Target="../slideLayouts/slideLayout2.xml"/><Relationship Id="rId4" Type="http://schemas.openxmlformats.org/officeDocument/2006/relationships/hyperlink" Target="http://dl.acm.org/citation.cfm?id=2666410"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62000"/>
            <a:ext cx="7772400" cy="2209800"/>
          </a:xfrm>
        </p:spPr>
        <p:txBody>
          <a:bodyPr>
            <a:normAutofit fontScale="90000"/>
          </a:bodyPr>
          <a:lstStyle/>
          <a:p>
            <a:r>
              <a:rPr lang="en-US" dirty="0"/>
              <a:t>Database Indexing for Skyline Computation, Hierarchical Relational Database, and Spatially-Aware SPARQL Evaluation Engine</a:t>
            </a:r>
          </a:p>
        </p:txBody>
      </p:sp>
      <p:sp>
        <p:nvSpPr>
          <p:cNvPr id="3" name="Subtitle 2"/>
          <p:cNvSpPr>
            <a:spLocks noGrp="1"/>
          </p:cNvSpPr>
          <p:nvPr>
            <p:ph type="subTitle" idx="1"/>
          </p:nvPr>
        </p:nvSpPr>
        <p:spPr>
          <a:xfrm>
            <a:off x="1371600" y="3429000"/>
            <a:ext cx="6400800" cy="762000"/>
          </a:xfrm>
        </p:spPr>
        <p:txBody>
          <a:bodyPr>
            <a:normAutofit fontScale="70000" lnSpcReduction="20000"/>
          </a:bodyPr>
          <a:lstStyle/>
          <a:p>
            <a:r>
              <a:rPr lang="en-US" dirty="0" smtClean="0">
                <a:solidFill>
                  <a:schemeClr val="bg2">
                    <a:lumMod val="25000"/>
                  </a:schemeClr>
                </a:solidFill>
              </a:rPr>
              <a:t>Dissertation Defense Presented by</a:t>
            </a:r>
          </a:p>
          <a:p>
            <a:r>
              <a:rPr lang="en-US" dirty="0" smtClean="0">
                <a:solidFill>
                  <a:schemeClr val="bg2">
                    <a:lumMod val="25000"/>
                  </a:schemeClr>
                </a:solidFill>
              </a:rPr>
              <a:t>Chih-</a:t>
            </a:r>
            <a:r>
              <a:rPr lang="en-US" dirty="0" err="1" smtClean="0">
                <a:solidFill>
                  <a:schemeClr val="bg2">
                    <a:lumMod val="25000"/>
                  </a:schemeClr>
                </a:solidFill>
              </a:rPr>
              <a:t>Jye</a:t>
            </a:r>
            <a:r>
              <a:rPr lang="en-US" dirty="0" smtClean="0">
                <a:solidFill>
                  <a:schemeClr val="bg2">
                    <a:lumMod val="25000"/>
                  </a:schemeClr>
                </a:solidFill>
              </a:rPr>
              <a:t> Wang</a:t>
            </a:r>
            <a:endParaRPr lang="en-US" dirty="0">
              <a:solidFill>
                <a:schemeClr val="bg2">
                  <a:lumMod val="25000"/>
                </a:schemeClr>
              </a:solidFill>
            </a:endParaRPr>
          </a:p>
        </p:txBody>
      </p:sp>
      <p:sp>
        <p:nvSpPr>
          <p:cNvPr id="4" name="Subtitle 2"/>
          <p:cNvSpPr txBox="1">
            <a:spLocks/>
          </p:cNvSpPr>
          <p:nvPr/>
        </p:nvSpPr>
        <p:spPr>
          <a:xfrm>
            <a:off x="1524000" y="4384431"/>
            <a:ext cx="6400800" cy="1711569"/>
          </a:xfrm>
          <a:prstGeom prst="rect">
            <a:avLst/>
          </a:prstGeom>
        </p:spPr>
        <p:txBody>
          <a:bodyPr vert="horz" lIns="91440" tIns="45720" rIns="91440" bIns="45720" rtlCol="0">
            <a:normAutofit fontScale="55000" lnSpcReduction="2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smtClean="0">
                <a:solidFill>
                  <a:schemeClr val="tx2">
                    <a:lumMod val="75000"/>
                  </a:schemeClr>
                </a:solidFill>
              </a:rPr>
              <a:t>Advisory Committee</a:t>
            </a:r>
          </a:p>
          <a:p>
            <a:r>
              <a:rPr lang="en-US" dirty="0" smtClean="0">
                <a:solidFill>
                  <a:schemeClr val="tx2">
                    <a:lumMod val="75000"/>
                  </a:schemeClr>
                </a:solidFill>
              </a:rPr>
              <a:t>Dr. Wei-Shinn Ku, Department of Computer Science, Chair</a:t>
            </a:r>
          </a:p>
          <a:p>
            <a:r>
              <a:rPr lang="en-US" dirty="0" smtClean="0">
                <a:solidFill>
                  <a:schemeClr val="tx2">
                    <a:lumMod val="75000"/>
                  </a:schemeClr>
                </a:solidFill>
              </a:rPr>
              <a:t>Dr. James Cross, </a:t>
            </a:r>
            <a:r>
              <a:rPr lang="en-US" dirty="0">
                <a:solidFill>
                  <a:schemeClr val="tx2">
                    <a:lumMod val="75000"/>
                  </a:schemeClr>
                </a:solidFill>
              </a:rPr>
              <a:t>Department of Computer Science</a:t>
            </a:r>
            <a:r>
              <a:rPr lang="en-US" dirty="0" smtClean="0">
                <a:solidFill>
                  <a:schemeClr val="tx2">
                    <a:lumMod val="75000"/>
                  </a:schemeClr>
                </a:solidFill>
              </a:rPr>
              <a:t>,</a:t>
            </a:r>
          </a:p>
          <a:p>
            <a:r>
              <a:rPr lang="en-US" dirty="0" smtClean="0">
                <a:solidFill>
                  <a:schemeClr val="tx2">
                    <a:lumMod val="75000"/>
                  </a:schemeClr>
                </a:solidFill>
              </a:rPr>
              <a:t>Dr. Alvin Lim,</a:t>
            </a:r>
            <a:r>
              <a:rPr lang="en-US" dirty="0">
                <a:solidFill>
                  <a:schemeClr val="tx2">
                    <a:lumMod val="75000"/>
                  </a:schemeClr>
                </a:solidFill>
              </a:rPr>
              <a:t> Department of Computer Science</a:t>
            </a:r>
            <a:r>
              <a:rPr lang="en-US" dirty="0" smtClean="0">
                <a:solidFill>
                  <a:schemeClr val="tx2">
                    <a:lumMod val="75000"/>
                  </a:schemeClr>
                </a:solidFill>
              </a:rPr>
              <a:t>,</a:t>
            </a:r>
          </a:p>
          <a:p>
            <a:r>
              <a:rPr lang="en-US" dirty="0" smtClean="0">
                <a:solidFill>
                  <a:schemeClr val="tx2">
                    <a:lumMod val="75000"/>
                  </a:schemeClr>
                </a:solidFill>
              </a:rPr>
              <a:t>Dr. Xiao Qin, </a:t>
            </a:r>
            <a:r>
              <a:rPr lang="en-US" dirty="0">
                <a:solidFill>
                  <a:schemeClr val="tx2">
                    <a:lumMod val="75000"/>
                  </a:schemeClr>
                </a:solidFill>
              </a:rPr>
              <a:t>Department of Computer Science</a:t>
            </a:r>
            <a:r>
              <a:rPr lang="en-US" dirty="0" smtClean="0">
                <a:solidFill>
                  <a:schemeClr val="tx2">
                    <a:lumMod val="75000"/>
                  </a:schemeClr>
                </a:solidFill>
              </a:rPr>
              <a:t>,</a:t>
            </a:r>
          </a:p>
          <a:p>
            <a:r>
              <a:rPr lang="en-US" dirty="0" smtClean="0">
                <a:solidFill>
                  <a:schemeClr val="tx2">
                    <a:lumMod val="75000"/>
                  </a:schemeClr>
                </a:solidFill>
              </a:rPr>
              <a:t>Dr. Edward Thomas, Jr, Department of Physics, Reader</a:t>
            </a:r>
          </a:p>
          <a:p>
            <a:endParaRPr lang="en-US" dirty="0" smtClean="0">
              <a:solidFill>
                <a:schemeClr val="tx2">
                  <a:lumMod val="75000"/>
                </a:schemeClr>
              </a:solidFill>
            </a:endParaRPr>
          </a:p>
          <a:p>
            <a:endParaRPr lang="en-US" dirty="0">
              <a:solidFill>
                <a:schemeClr val="tx2">
                  <a:lumMod val="75000"/>
                </a:schemeClr>
              </a:solidFill>
            </a:endParaRPr>
          </a:p>
        </p:txBody>
      </p:sp>
      <p:sp>
        <p:nvSpPr>
          <p:cNvPr id="5" name="Subtitle 2"/>
          <p:cNvSpPr txBox="1">
            <a:spLocks/>
          </p:cNvSpPr>
          <p:nvPr/>
        </p:nvSpPr>
        <p:spPr>
          <a:xfrm>
            <a:off x="2933700" y="6096000"/>
            <a:ext cx="3276600" cy="345831"/>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800" dirty="0" smtClean="0">
                <a:solidFill>
                  <a:schemeClr val="tx1">
                    <a:lumMod val="95000"/>
                    <a:lumOff val="5000"/>
                  </a:schemeClr>
                </a:solidFill>
              </a:rPr>
              <a:t>November 10, 2015</a:t>
            </a:r>
            <a:endParaRPr lang="en-US" sz="1800" dirty="0">
              <a:solidFill>
                <a:schemeClr val="tx1">
                  <a:lumMod val="95000"/>
                  <a:lumOff val="5000"/>
                </a:schemeClr>
              </a:solidFill>
            </a:endParaRPr>
          </a:p>
        </p:txBody>
      </p:sp>
    </p:spTree>
    <p:extLst>
      <p:ext uri="{BB962C8B-B14F-4D97-AF65-F5344CB8AC3E}">
        <p14:creationId xmlns:p14="http://schemas.microsoft.com/office/powerpoint/2010/main" val="19591655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 and Sweep Space Filling Curve</a:t>
            </a:r>
            <a:endParaRPr lang="en-US" dirty="0"/>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828800" y="1417638"/>
            <a:ext cx="2172575" cy="2209800"/>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600" y="1493838"/>
            <a:ext cx="2081393" cy="2057400"/>
          </a:xfrm>
          <a:prstGeom prst="rect">
            <a:avLst/>
          </a:prstGeom>
        </p:spPr>
      </p:pic>
      <p:sp>
        <p:nvSpPr>
          <p:cNvPr id="7" name="TextBox 6"/>
          <p:cNvSpPr txBox="1"/>
          <p:nvPr/>
        </p:nvSpPr>
        <p:spPr>
          <a:xfrm>
            <a:off x="2155295" y="3627438"/>
            <a:ext cx="1519583" cy="369332"/>
          </a:xfrm>
          <a:prstGeom prst="rect">
            <a:avLst/>
          </a:prstGeom>
          <a:noFill/>
        </p:spPr>
        <p:txBody>
          <a:bodyPr wrap="none" rtlCol="0">
            <a:spAutoFit/>
          </a:bodyPr>
          <a:lstStyle/>
          <a:p>
            <a:r>
              <a:rPr lang="en-US" dirty="0" smtClean="0"/>
              <a:t>Z-Order SFC </a:t>
            </a:r>
            <a:r>
              <a:rPr lang="en-US" baseline="30000" dirty="0" smtClean="0"/>
              <a:t>[1]</a:t>
            </a:r>
            <a:endParaRPr lang="en-US" baseline="30000" dirty="0"/>
          </a:p>
        </p:txBody>
      </p:sp>
      <p:sp>
        <p:nvSpPr>
          <p:cNvPr id="8" name="TextBox 7"/>
          <p:cNvSpPr txBox="1"/>
          <p:nvPr/>
        </p:nvSpPr>
        <p:spPr>
          <a:xfrm>
            <a:off x="5515019" y="3627438"/>
            <a:ext cx="1414554" cy="369332"/>
          </a:xfrm>
          <a:prstGeom prst="rect">
            <a:avLst/>
          </a:prstGeom>
          <a:noFill/>
        </p:spPr>
        <p:txBody>
          <a:bodyPr wrap="none" rtlCol="0">
            <a:spAutoFit/>
          </a:bodyPr>
          <a:lstStyle/>
          <a:p>
            <a:r>
              <a:rPr lang="en-US" dirty="0" smtClean="0"/>
              <a:t>Sweep SFC </a:t>
            </a:r>
            <a:r>
              <a:rPr lang="en-US" baseline="30000" dirty="0" smtClean="0"/>
              <a:t>[2]</a:t>
            </a:r>
            <a:endParaRPr lang="en-US" baseline="30000" dirty="0"/>
          </a:p>
        </p:txBody>
      </p:sp>
      <p:sp>
        <p:nvSpPr>
          <p:cNvPr id="10" name="Content Placeholder 4"/>
          <p:cNvSpPr txBox="1">
            <a:spLocks/>
          </p:cNvSpPr>
          <p:nvPr/>
        </p:nvSpPr>
        <p:spPr>
          <a:xfrm>
            <a:off x="457200" y="4072970"/>
            <a:ext cx="8229600" cy="2133600"/>
          </a:xfrm>
          <a:prstGeom prst="rect">
            <a:avLst/>
          </a:prstGeom>
        </p:spPr>
        <p:txBody>
          <a:bodyPr vert="horz" lIns="91440" tIns="45720" rIns="91440" bIns="45720" rtlCol="0">
            <a:normAutofit fontScale="62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Procedure</a:t>
            </a:r>
          </a:p>
          <a:p>
            <a:pPr lvl="1"/>
            <a:r>
              <a:rPr lang="en-US" dirty="0" smtClean="0"/>
              <a:t>Hash </a:t>
            </a:r>
            <a:r>
              <a:rPr lang="en-US" dirty="0"/>
              <a:t>data points to an integer value based on the property (order) of the </a:t>
            </a:r>
            <a:r>
              <a:rPr lang="en-US" dirty="0" smtClean="0"/>
              <a:t>SFC</a:t>
            </a:r>
          </a:p>
          <a:p>
            <a:pPr lvl="1"/>
            <a:r>
              <a:rPr lang="en-US" dirty="0" smtClean="0"/>
              <a:t>Index </a:t>
            </a:r>
            <a:r>
              <a:rPr lang="en-US" dirty="0"/>
              <a:t>the hash values in another data structure (such as a B-Tree) to facilitate Skyline </a:t>
            </a:r>
            <a:r>
              <a:rPr lang="en-US" dirty="0" smtClean="0"/>
              <a:t>Computation</a:t>
            </a:r>
          </a:p>
          <a:p>
            <a:r>
              <a:rPr lang="en-US" dirty="0" smtClean="0"/>
              <a:t>Drawbacks</a:t>
            </a:r>
          </a:p>
          <a:p>
            <a:pPr lvl="1"/>
            <a:r>
              <a:rPr lang="en-US" dirty="0"/>
              <a:t>Impractical for combinations minimizing and maximizing of attributes</a:t>
            </a:r>
          </a:p>
          <a:p>
            <a:pPr lvl="1"/>
            <a:r>
              <a:rPr lang="en-US" dirty="0"/>
              <a:t>Computation/re-computation of Z-Curve sequence could be time </a:t>
            </a:r>
            <a:r>
              <a:rPr lang="en-US" dirty="0" smtClean="0"/>
              <a:t>consuming</a:t>
            </a:r>
          </a:p>
          <a:p>
            <a:endParaRPr lang="en-US" dirty="0" smtClean="0"/>
          </a:p>
          <a:p>
            <a:pPr marL="571500" indent="-514350"/>
            <a:endParaRPr lang="en-US" dirty="0"/>
          </a:p>
        </p:txBody>
      </p:sp>
      <p:sp>
        <p:nvSpPr>
          <p:cNvPr id="3" name="TextBox 2"/>
          <p:cNvSpPr txBox="1"/>
          <p:nvPr/>
        </p:nvSpPr>
        <p:spPr>
          <a:xfrm>
            <a:off x="457200" y="6231523"/>
            <a:ext cx="8229600" cy="461665"/>
          </a:xfrm>
          <a:prstGeom prst="rect">
            <a:avLst/>
          </a:prstGeom>
          <a:noFill/>
        </p:spPr>
        <p:txBody>
          <a:bodyPr wrap="square" rtlCol="0">
            <a:spAutoFit/>
          </a:bodyPr>
          <a:lstStyle/>
          <a:p>
            <a:pPr marL="228600" indent="-228600">
              <a:buFont typeface="+mj-lt"/>
              <a:buAutoNum type="arabicPeriod"/>
            </a:pPr>
            <a:r>
              <a:rPr lang="en-US" sz="800" dirty="0"/>
              <a:t>Ken C. K. Lee, </a:t>
            </a:r>
            <a:r>
              <a:rPr lang="en-US" sz="800" dirty="0" err="1"/>
              <a:t>Baihua</a:t>
            </a:r>
            <a:r>
              <a:rPr lang="en-US" sz="800" dirty="0"/>
              <a:t> Zheng, </a:t>
            </a:r>
            <a:r>
              <a:rPr lang="en-US" sz="800" dirty="0" err="1"/>
              <a:t>Huajing</a:t>
            </a:r>
            <a:r>
              <a:rPr lang="en-US" sz="800" dirty="0"/>
              <a:t> Li, and Wang‐</a:t>
            </a:r>
            <a:r>
              <a:rPr lang="en-US" sz="800" dirty="0" err="1"/>
              <a:t>Chien</a:t>
            </a:r>
            <a:r>
              <a:rPr lang="en-US" sz="800" dirty="0"/>
              <a:t> Lee. 2007. Approaching the skyline in </a:t>
            </a:r>
            <a:r>
              <a:rPr lang="en-US" sz="800" dirty="0" smtClean="0"/>
              <a:t>Z order</a:t>
            </a:r>
            <a:r>
              <a:rPr lang="en-US" sz="800" dirty="0"/>
              <a:t>. In </a:t>
            </a:r>
            <a:r>
              <a:rPr lang="en-US" sz="800" i="1" dirty="0"/>
              <a:t>Proceedings of the 33rd international conference on Very large data bases </a:t>
            </a:r>
            <a:r>
              <a:rPr lang="en-US" sz="800" dirty="0"/>
              <a:t>(VLDB '07</a:t>
            </a:r>
            <a:r>
              <a:rPr lang="en-US" sz="800" dirty="0" smtClean="0"/>
              <a:t>). VLDB </a:t>
            </a:r>
            <a:r>
              <a:rPr lang="en-US" sz="800" dirty="0"/>
              <a:t>Endowment 279‐290. </a:t>
            </a:r>
            <a:r>
              <a:rPr lang="en-US" sz="800" dirty="0">
                <a:hlinkClick r:id="rId4"/>
              </a:rPr>
              <a:t>http://</a:t>
            </a:r>
            <a:r>
              <a:rPr lang="en-US" sz="800" dirty="0" smtClean="0">
                <a:hlinkClick r:id="rId4"/>
              </a:rPr>
              <a:t>dl.acm.org/citation.cfm?id=1325886</a:t>
            </a:r>
            <a:endParaRPr lang="en-US" sz="800" dirty="0"/>
          </a:p>
          <a:p>
            <a:pPr marL="228600" indent="-228600">
              <a:buFont typeface="+mj-lt"/>
              <a:buAutoNum type="arabicPeriod"/>
            </a:pPr>
            <a:r>
              <a:rPr lang="en-US" sz="800" dirty="0" err="1" smtClean="0"/>
              <a:t>JongWoo</a:t>
            </a:r>
            <a:r>
              <a:rPr lang="en-US" sz="800" dirty="0" smtClean="0"/>
              <a:t> </a:t>
            </a:r>
            <a:r>
              <a:rPr lang="en-US" sz="800" dirty="0"/>
              <a:t>Ha, Yoon Kwon, Jae‐Ho Choi, and </a:t>
            </a:r>
            <a:r>
              <a:rPr lang="en-US" sz="800" dirty="0" err="1"/>
              <a:t>SangKeun</a:t>
            </a:r>
            <a:r>
              <a:rPr lang="en-US" sz="800" dirty="0"/>
              <a:t> Lee. Energy Efficient and </a:t>
            </a:r>
            <a:r>
              <a:rPr lang="en-US" sz="800" dirty="0" smtClean="0"/>
              <a:t>Progressive Strategy </a:t>
            </a:r>
            <a:r>
              <a:rPr lang="en-US" sz="800" dirty="0"/>
              <a:t>for Processing Skyline Queries on Air. In DEXA, pages 486–500, 2009.</a:t>
            </a:r>
            <a:endParaRPr lang="en-US" sz="800" dirty="0"/>
          </a:p>
        </p:txBody>
      </p:sp>
    </p:spTree>
    <p:extLst>
      <p:ext uri="{BB962C8B-B14F-4D97-AF65-F5344CB8AC3E}">
        <p14:creationId xmlns:p14="http://schemas.microsoft.com/office/powerpoint/2010/main" val="5232985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Nearest </a:t>
            </a:r>
            <a:r>
              <a:rPr lang="en-US" dirty="0" smtClean="0"/>
              <a:t>Neighbor</a:t>
            </a:r>
            <a:r>
              <a:rPr lang="en-US" baseline="30000" dirty="0" smtClean="0"/>
              <a:t>[1]</a:t>
            </a:r>
            <a:endParaRPr lang="en-US" baseline="30000" dirty="0"/>
          </a:p>
        </p:txBody>
      </p:sp>
      <p:sp>
        <p:nvSpPr>
          <p:cNvPr id="3" name="Content Placeholder 2"/>
          <p:cNvSpPr>
            <a:spLocks noGrp="1"/>
          </p:cNvSpPr>
          <p:nvPr>
            <p:ph idx="1"/>
          </p:nvPr>
        </p:nvSpPr>
        <p:spPr>
          <a:xfrm>
            <a:off x="457200" y="3657600"/>
            <a:ext cx="8229600" cy="2468563"/>
          </a:xfrm>
        </p:spPr>
        <p:txBody>
          <a:bodyPr>
            <a:normAutofit fontScale="77500" lnSpcReduction="20000"/>
          </a:bodyPr>
          <a:lstStyle/>
          <a:p>
            <a:r>
              <a:rPr lang="en-US" dirty="0" smtClean="0"/>
              <a:t>Procedure:</a:t>
            </a:r>
          </a:p>
          <a:p>
            <a:pPr lvl="1"/>
            <a:r>
              <a:rPr lang="en-US" dirty="0" smtClean="0"/>
              <a:t>Find the nearest record from the origin</a:t>
            </a:r>
          </a:p>
          <a:p>
            <a:pPr lvl="1"/>
            <a:r>
              <a:rPr lang="en-US" dirty="0" smtClean="0"/>
              <a:t>Makes and insert one pruning region</a:t>
            </a:r>
          </a:p>
          <a:p>
            <a:pPr lvl="1"/>
            <a:r>
              <a:rPr lang="en-US" dirty="0" smtClean="0"/>
              <a:t>Insert d additional search spaces to to-do list</a:t>
            </a:r>
          </a:p>
          <a:p>
            <a:r>
              <a:rPr lang="en-US" dirty="0" smtClean="0"/>
              <a:t>Drawback</a:t>
            </a:r>
          </a:p>
          <a:p>
            <a:pPr lvl="1"/>
            <a:r>
              <a:rPr lang="en-US" dirty="0" smtClean="0"/>
              <a:t>The to-do (search) list could get large for high dimension data</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923706549"/>
              </p:ext>
            </p:extLst>
          </p:nvPr>
        </p:nvGraphicFramePr>
        <p:xfrm>
          <a:off x="1676400" y="1417638"/>
          <a:ext cx="2197996" cy="2007351"/>
        </p:xfrm>
        <a:graphic>
          <a:graphicData uri="http://schemas.openxmlformats.org/presentationml/2006/ole">
            <mc:AlternateContent xmlns:mc="http://schemas.openxmlformats.org/markup-compatibility/2006">
              <mc:Choice xmlns:v="urn:schemas-microsoft-com:vml" Requires="v">
                <p:oleObj spid="_x0000_s2030" name="Image" r:id="rId3" imgW="6882480" imgH="6285600" progId="Photoshop.Image.16">
                  <p:embed/>
                </p:oleObj>
              </mc:Choice>
              <mc:Fallback>
                <p:oleObj name="Image" r:id="rId3" imgW="6882480" imgH="6285600" progId="Photoshop.Image.16">
                  <p:embed/>
                  <p:pic>
                    <p:nvPicPr>
                      <p:cNvPr id="0" name=""/>
                      <p:cNvPicPr/>
                      <p:nvPr/>
                    </p:nvPicPr>
                    <p:blipFill>
                      <a:blip r:embed="rId4"/>
                      <a:stretch>
                        <a:fillRect/>
                      </a:stretch>
                    </p:blipFill>
                    <p:spPr>
                      <a:xfrm>
                        <a:off x="1676400" y="1417638"/>
                        <a:ext cx="2197996" cy="2007351"/>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701374856"/>
              </p:ext>
            </p:extLst>
          </p:nvPr>
        </p:nvGraphicFramePr>
        <p:xfrm>
          <a:off x="4876800" y="1417638"/>
          <a:ext cx="2232265" cy="2007351"/>
        </p:xfrm>
        <a:graphic>
          <a:graphicData uri="http://schemas.openxmlformats.org/presentationml/2006/ole">
            <mc:AlternateContent xmlns:mc="http://schemas.openxmlformats.org/markup-compatibility/2006">
              <mc:Choice xmlns:v="urn:schemas-microsoft-com:vml" Requires="v">
                <p:oleObj spid="_x0000_s2031" name="Image" r:id="rId5" imgW="6933240" imgH="6234840" progId="Photoshop.Image.16">
                  <p:embed/>
                </p:oleObj>
              </mc:Choice>
              <mc:Fallback>
                <p:oleObj name="Image" r:id="rId5" imgW="6933240" imgH="6234840" progId="Photoshop.Image.16">
                  <p:embed/>
                  <p:pic>
                    <p:nvPicPr>
                      <p:cNvPr id="0" name=""/>
                      <p:cNvPicPr/>
                      <p:nvPr/>
                    </p:nvPicPr>
                    <p:blipFill>
                      <a:blip r:embed="rId6"/>
                      <a:stretch>
                        <a:fillRect/>
                      </a:stretch>
                    </p:blipFill>
                    <p:spPr>
                      <a:xfrm>
                        <a:off x="4876800" y="1417638"/>
                        <a:ext cx="2232265" cy="2007351"/>
                      </a:xfrm>
                      <a:prstGeom prst="rect">
                        <a:avLst/>
                      </a:prstGeom>
                    </p:spPr>
                  </p:pic>
                </p:oleObj>
              </mc:Fallback>
            </mc:AlternateContent>
          </a:graphicData>
        </a:graphic>
      </p:graphicFrame>
      <p:sp>
        <p:nvSpPr>
          <p:cNvPr id="6" name="TextBox 5"/>
          <p:cNvSpPr txBox="1"/>
          <p:nvPr/>
        </p:nvSpPr>
        <p:spPr>
          <a:xfrm>
            <a:off x="457200" y="6303078"/>
            <a:ext cx="8229600" cy="215444"/>
          </a:xfrm>
          <a:prstGeom prst="rect">
            <a:avLst/>
          </a:prstGeom>
          <a:noFill/>
        </p:spPr>
        <p:txBody>
          <a:bodyPr wrap="square" rtlCol="0">
            <a:spAutoFit/>
          </a:bodyPr>
          <a:lstStyle/>
          <a:p>
            <a:pPr marL="228600" indent="-228600">
              <a:buFont typeface="+mj-lt"/>
              <a:buAutoNum type="arabicPeriod"/>
            </a:pPr>
            <a:r>
              <a:rPr lang="en-US" sz="800" dirty="0"/>
              <a:t>Dimitris </a:t>
            </a:r>
            <a:r>
              <a:rPr lang="en-US" sz="800" dirty="0" err="1"/>
              <a:t>Papadias</a:t>
            </a:r>
            <a:r>
              <a:rPr lang="en-US" sz="800" dirty="0"/>
              <a:t>, </a:t>
            </a:r>
            <a:r>
              <a:rPr lang="en-US" sz="800" dirty="0" err="1"/>
              <a:t>Yufei</a:t>
            </a:r>
            <a:r>
              <a:rPr lang="en-US" sz="800" dirty="0"/>
              <a:t> Tao, Greg Fu, and Bernhard Seeger. Progressive skyline computation </a:t>
            </a:r>
            <a:r>
              <a:rPr lang="en-US" sz="800" dirty="0" smtClean="0"/>
              <a:t>in database </a:t>
            </a:r>
            <a:r>
              <a:rPr lang="en-US" sz="800" dirty="0"/>
              <a:t>systems. ACM Trans. Database Syst., 30(1):41–82, 2005.</a:t>
            </a:r>
            <a:endParaRPr lang="en-US" sz="800" dirty="0"/>
          </a:p>
        </p:txBody>
      </p:sp>
    </p:spTree>
    <p:extLst>
      <p:ext uri="{BB962C8B-B14F-4D97-AF65-F5344CB8AC3E}">
        <p14:creationId xmlns:p14="http://schemas.microsoft.com/office/powerpoint/2010/main" val="6545262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Branch and Bound Skyline (BBS)</a:t>
            </a:r>
            <a:r>
              <a:rPr lang="en-US" baseline="30000" dirty="0" smtClean="0"/>
              <a:t>[1]</a:t>
            </a:r>
            <a:endParaRPr lang="en-US" baseline="30000" dirty="0"/>
          </a:p>
        </p:txBody>
      </p:sp>
      <p:sp>
        <p:nvSpPr>
          <p:cNvPr id="3" name="Content Placeholder 2"/>
          <p:cNvSpPr>
            <a:spLocks noGrp="1"/>
          </p:cNvSpPr>
          <p:nvPr>
            <p:ph idx="1"/>
          </p:nvPr>
        </p:nvSpPr>
        <p:spPr>
          <a:xfrm>
            <a:off x="457200" y="4114800"/>
            <a:ext cx="8229600" cy="2011363"/>
          </a:xfrm>
        </p:spPr>
        <p:txBody>
          <a:bodyPr>
            <a:normAutofit fontScale="70000" lnSpcReduction="20000"/>
          </a:bodyPr>
          <a:lstStyle/>
          <a:p>
            <a:r>
              <a:rPr lang="en-US" dirty="0" smtClean="0"/>
              <a:t>Indexing using R-Tree and perform greedy expansion</a:t>
            </a:r>
          </a:p>
          <a:p>
            <a:r>
              <a:rPr lang="en-US" dirty="0" smtClean="0"/>
              <a:t>The best algorithm for searching Skyline</a:t>
            </a:r>
          </a:p>
          <a:p>
            <a:r>
              <a:rPr lang="en-US" dirty="0" smtClean="0"/>
              <a:t>However, it only starts pruning when a skyline point is found</a:t>
            </a:r>
          </a:p>
          <a:p>
            <a:r>
              <a:rPr lang="en-US" dirty="0" smtClean="0"/>
              <a:t>In this presentation, we also call this record-based pruning skyline (RPS)</a:t>
            </a:r>
            <a:endParaRPr lang="en-US" dirty="0"/>
          </a:p>
        </p:txBody>
      </p:sp>
      <p:pic>
        <p:nvPicPr>
          <p:cNvPr id="4" name="Picture 3"/>
          <p:cNvPicPr>
            <a:picLocks noChangeAspect="1"/>
          </p:cNvPicPr>
          <p:nvPr/>
        </p:nvPicPr>
        <p:blipFill rotWithShape="1">
          <a:blip r:embed="rId2"/>
          <a:srcRect l="27804" t="18671" r="26798" b="39931"/>
          <a:stretch/>
        </p:blipFill>
        <p:spPr>
          <a:xfrm>
            <a:off x="1066800" y="1417638"/>
            <a:ext cx="2965622" cy="2438400"/>
          </a:xfrm>
          <a:prstGeom prst="rect">
            <a:avLst/>
          </a:prstGeom>
        </p:spPr>
      </p:pic>
      <p:pic>
        <p:nvPicPr>
          <p:cNvPr id="5" name="Picture 4"/>
          <p:cNvPicPr>
            <a:picLocks noChangeAspect="1"/>
          </p:cNvPicPr>
          <p:nvPr/>
        </p:nvPicPr>
        <p:blipFill rotWithShape="1">
          <a:blip r:embed="rId2"/>
          <a:srcRect l="8638" t="60070" r="8638" b="10839"/>
          <a:stretch/>
        </p:blipFill>
        <p:spPr>
          <a:xfrm>
            <a:off x="4547315" y="2020733"/>
            <a:ext cx="3886200" cy="1232210"/>
          </a:xfrm>
          <a:prstGeom prst="rect">
            <a:avLst/>
          </a:prstGeom>
        </p:spPr>
      </p:pic>
      <p:sp>
        <p:nvSpPr>
          <p:cNvPr id="6" name="TextBox 5"/>
          <p:cNvSpPr txBox="1"/>
          <p:nvPr/>
        </p:nvSpPr>
        <p:spPr>
          <a:xfrm>
            <a:off x="457200" y="6303078"/>
            <a:ext cx="8229600" cy="215444"/>
          </a:xfrm>
          <a:prstGeom prst="rect">
            <a:avLst/>
          </a:prstGeom>
          <a:noFill/>
        </p:spPr>
        <p:txBody>
          <a:bodyPr wrap="square" rtlCol="0">
            <a:spAutoFit/>
          </a:bodyPr>
          <a:lstStyle/>
          <a:p>
            <a:pPr marL="228600" indent="-228600">
              <a:buFont typeface="+mj-lt"/>
              <a:buAutoNum type="arabicPeriod"/>
            </a:pPr>
            <a:r>
              <a:rPr lang="en-US" sz="800" dirty="0"/>
              <a:t>Dimitris </a:t>
            </a:r>
            <a:r>
              <a:rPr lang="en-US" sz="800" dirty="0" err="1"/>
              <a:t>Papadias</a:t>
            </a:r>
            <a:r>
              <a:rPr lang="en-US" sz="800" dirty="0"/>
              <a:t>, </a:t>
            </a:r>
            <a:r>
              <a:rPr lang="en-US" sz="800" dirty="0" err="1"/>
              <a:t>Yufei</a:t>
            </a:r>
            <a:r>
              <a:rPr lang="en-US" sz="800" dirty="0"/>
              <a:t> Tao, Greg Fu, and Bernhard Seeger. Progressive skyline computation </a:t>
            </a:r>
            <a:r>
              <a:rPr lang="en-US" sz="800" dirty="0" smtClean="0"/>
              <a:t>in database </a:t>
            </a:r>
            <a:r>
              <a:rPr lang="en-US" sz="800" dirty="0"/>
              <a:t>systems. ACM Trans. Database Syst., 30(1):41–82, 2005.</a:t>
            </a:r>
            <a:endParaRPr lang="en-US" sz="800" dirty="0"/>
          </a:p>
        </p:txBody>
      </p:sp>
    </p:spTree>
    <p:extLst>
      <p:ext uri="{BB962C8B-B14F-4D97-AF65-F5344CB8AC3E}">
        <p14:creationId xmlns:p14="http://schemas.microsoft.com/office/powerpoint/2010/main" val="10397260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Index-Based Pruning Skyline</a:t>
            </a:r>
            <a:endParaRPr lang="en-US" dirty="0"/>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6583078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IPS Overview</a:t>
            </a:r>
            <a:endParaRPr lang="en-US" dirty="0"/>
          </a:p>
        </p:txBody>
      </p:sp>
      <p:sp>
        <p:nvSpPr>
          <p:cNvPr id="3" name="Content Placeholder 2"/>
          <p:cNvSpPr>
            <a:spLocks noGrp="1"/>
          </p:cNvSpPr>
          <p:nvPr>
            <p:ph idx="1"/>
          </p:nvPr>
        </p:nvSpPr>
        <p:spPr/>
        <p:txBody>
          <a:bodyPr>
            <a:normAutofit lnSpcReduction="10000"/>
          </a:bodyPr>
          <a:lstStyle/>
          <a:p>
            <a:r>
              <a:rPr lang="en-US" dirty="0" smtClean="0"/>
              <a:t>Indexing: index data points using R-Tree</a:t>
            </a:r>
          </a:p>
          <a:p>
            <a:pPr lvl="1"/>
            <a:r>
              <a:rPr lang="en-US" dirty="0" smtClean="0"/>
              <a:t>Group data points into Minimum Bounding Rectangles (MBR), defined by points (min, max)</a:t>
            </a:r>
          </a:p>
          <a:p>
            <a:pPr lvl="1"/>
            <a:r>
              <a:rPr lang="en-US" dirty="0" smtClean="0"/>
              <a:t>Recursively grouping MBRs into larger MBRs</a:t>
            </a:r>
          </a:p>
          <a:p>
            <a:pPr lvl="1"/>
            <a:r>
              <a:rPr lang="en-US" dirty="0" smtClean="0"/>
              <a:t>We get an index tree</a:t>
            </a:r>
          </a:p>
          <a:p>
            <a:r>
              <a:rPr lang="en-US" dirty="0" smtClean="0"/>
              <a:t>Query evaluation: compute skylines</a:t>
            </a:r>
            <a:endParaRPr lang="en-US" dirty="0"/>
          </a:p>
          <a:p>
            <a:pPr lvl="1"/>
            <a:r>
              <a:rPr lang="en-US" dirty="0" smtClean="0"/>
              <a:t>Use greedy expansion of the index</a:t>
            </a:r>
          </a:p>
          <a:p>
            <a:pPr lvl="1"/>
            <a:r>
              <a:rPr lang="en-US" dirty="0" smtClean="0"/>
              <a:t>Aggressively prune the search space using pruning regions</a:t>
            </a:r>
          </a:p>
          <a:p>
            <a:pPr lvl="1"/>
            <a:endParaRPr lang="en-US" dirty="0" smtClean="0"/>
          </a:p>
        </p:txBody>
      </p:sp>
    </p:spTree>
    <p:extLst>
      <p:ext uri="{BB962C8B-B14F-4D97-AF65-F5344CB8AC3E}">
        <p14:creationId xmlns:p14="http://schemas.microsoft.com/office/powerpoint/2010/main" val="86132999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R-Tree Index</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1732598"/>
            <a:ext cx="2209800" cy="215841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1732598"/>
            <a:ext cx="2209800" cy="215841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1732598"/>
            <a:ext cx="2209800" cy="215841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800" y="1732598"/>
            <a:ext cx="2209800" cy="2158410"/>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07857" y="1731783"/>
            <a:ext cx="2930419" cy="1845079"/>
          </a:xfrm>
          <a:prstGeom prst="rect">
            <a:avLst/>
          </a:prstGeom>
        </p:spPr>
      </p:pic>
      <p:pic>
        <p:nvPicPr>
          <p:cNvPr id="102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03744" y="4495800"/>
            <a:ext cx="1936511" cy="198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Down Arrow 11"/>
          <p:cNvSpPr/>
          <p:nvPr/>
        </p:nvSpPr>
        <p:spPr>
          <a:xfrm>
            <a:off x="4571999" y="4038600"/>
            <a:ext cx="145143" cy="309608"/>
          </a:xfrm>
          <a:prstGeom prst="downArrow">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95195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25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1026"/>
                                        </p:tgtEl>
                                        <p:attrNameLst>
                                          <p:attrName>style.visibility</p:attrName>
                                        </p:attrNameLst>
                                      </p:cBhvr>
                                      <p:to>
                                        <p:strVal val="visible"/>
                                      </p:to>
                                    </p:set>
                                    <p:animEffect transition="in" filter="fade">
                                      <p:cBhvr>
                                        <p:cTn id="35" dur="25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IPS Algorithm</a:t>
            </a:r>
            <a:endParaRPr lang="en-US" dirty="0"/>
          </a:p>
        </p:txBody>
      </p:sp>
      <p:sp>
        <p:nvSpPr>
          <p:cNvPr id="3" name="Content Placeholder 2"/>
          <p:cNvSpPr>
            <a:spLocks noGrp="1"/>
          </p:cNvSpPr>
          <p:nvPr>
            <p:ph idx="1"/>
          </p:nvPr>
        </p:nvSpPr>
        <p:spPr/>
        <p:txBody>
          <a:bodyPr/>
          <a:lstStyle/>
          <a:p>
            <a:r>
              <a:rPr lang="en-US" dirty="0" smtClean="0"/>
              <a:t>Use greedy expansion of the index</a:t>
            </a:r>
          </a:p>
          <a:p>
            <a:r>
              <a:rPr lang="en-US" dirty="0" smtClean="0"/>
              <a:t>Find the nearest MBR using MINDIST</a:t>
            </a:r>
          </a:p>
          <a:p>
            <a:r>
              <a:rPr lang="en-US" dirty="0" smtClean="0"/>
              <a:t>Insert MBRs into a Priority Queue (</a:t>
            </a:r>
            <a:r>
              <a:rPr lang="en-US" dirty="0" smtClean="0"/>
              <a:t>min </a:t>
            </a:r>
            <a:r>
              <a:rPr lang="en-US" dirty="0" smtClean="0"/>
              <a:t>heap)</a:t>
            </a:r>
          </a:p>
          <a:p>
            <a:pPr lvl="1"/>
            <a:r>
              <a:rPr lang="en-US" dirty="0" smtClean="0"/>
              <a:t>Use </a:t>
            </a:r>
            <a:r>
              <a:rPr lang="en-US" dirty="0" err="1" smtClean="0"/>
              <a:t>Mindist</a:t>
            </a:r>
            <a:r>
              <a:rPr lang="en-US" dirty="0" smtClean="0"/>
              <a:t> as queue priority</a:t>
            </a:r>
          </a:p>
          <a:p>
            <a:pPr lvl="1"/>
            <a:r>
              <a:rPr lang="en-US" dirty="0" smtClean="0"/>
              <a:t>Update pruning region after insert</a:t>
            </a:r>
          </a:p>
          <a:p>
            <a:r>
              <a:rPr lang="en-US" dirty="0" smtClean="0"/>
              <a:t>Expand the next node on the </a:t>
            </a:r>
            <a:r>
              <a:rPr lang="en-US" dirty="0" smtClean="0"/>
              <a:t>priority </a:t>
            </a:r>
            <a:r>
              <a:rPr lang="en-US" dirty="0" smtClean="0"/>
              <a:t>queue</a:t>
            </a:r>
            <a:endParaRPr lang="en-US" dirty="0" smtClean="0"/>
          </a:p>
          <a:p>
            <a:r>
              <a:rPr lang="en-US" dirty="0" smtClean="0"/>
              <a:t>Algorithm ends when the heap is empty</a:t>
            </a:r>
          </a:p>
        </p:txBody>
      </p:sp>
    </p:spTree>
    <p:extLst>
      <p:ext uri="{BB962C8B-B14F-4D97-AF65-F5344CB8AC3E}">
        <p14:creationId xmlns:p14="http://schemas.microsoft.com/office/powerpoint/2010/main" val="2870085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IPS Algorithm</a:t>
            </a:r>
            <a:endParaRPr lang="en-US" dirty="0"/>
          </a:p>
        </p:txBody>
      </p:sp>
      <p:pic>
        <p:nvPicPr>
          <p:cNvPr id="11" name="Content Placeholder 10"/>
          <p:cNvPicPr>
            <a:picLocks noGrp="1" noChangeAspect="1"/>
          </p:cNvPicPr>
          <p:nvPr>
            <p:ph idx="1"/>
          </p:nvPr>
        </p:nvPicPr>
        <p:blipFill>
          <a:blip r:embed="rId2"/>
          <a:stretch>
            <a:fillRect/>
          </a:stretch>
        </p:blipFill>
        <p:spPr>
          <a:xfrm>
            <a:off x="1327090" y="1600200"/>
            <a:ext cx="6489820" cy="4525963"/>
          </a:xfrm>
          <a:prstGeom prst="rect">
            <a:avLst/>
          </a:prstGeom>
        </p:spPr>
      </p:pic>
    </p:spTree>
    <p:extLst>
      <p:ext uri="{BB962C8B-B14F-4D97-AF65-F5344CB8AC3E}">
        <p14:creationId xmlns:p14="http://schemas.microsoft.com/office/powerpoint/2010/main" val="62598077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4267784" y="3663435"/>
            <a:ext cx="626845" cy="267055"/>
          </a:xfrm>
          <a:prstGeom prst="rect">
            <a:avLst/>
          </a:prstGeom>
          <a:solidFill>
            <a:schemeClr val="bg1">
              <a:lumMod val="8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4737146" y="3657599"/>
            <a:ext cx="749254" cy="429229"/>
          </a:xfrm>
          <a:prstGeom prst="rect">
            <a:avLst/>
          </a:prstGeom>
          <a:solidFill>
            <a:schemeClr val="bg1">
              <a:lumMod val="8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2691191" y="2667000"/>
            <a:ext cx="609600" cy="571145"/>
          </a:xfrm>
          <a:prstGeom prst="rect">
            <a:avLst/>
          </a:prstGeom>
          <a:solidFill>
            <a:schemeClr val="bg1">
              <a:lumMod val="8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2878355" y="2743200"/>
            <a:ext cx="626845" cy="990600"/>
          </a:xfrm>
          <a:prstGeom prst="rect">
            <a:avLst/>
          </a:prstGeom>
          <a:solidFill>
            <a:schemeClr val="bg1">
              <a:lumMod val="85000"/>
            </a:schemeClr>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IPS Algorithm Example</a:t>
            </a:r>
            <a:endParaRPr lang="en-US" dirty="0"/>
          </a:p>
        </p:txBody>
      </p:sp>
      <p:sp>
        <p:nvSpPr>
          <p:cNvPr id="3" name="TextBox 2"/>
          <p:cNvSpPr txBox="1"/>
          <p:nvPr/>
        </p:nvSpPr>
        <p:spPr>
          <a:xfrm>
            <a:off x="1371599" y="4953000"/>
            <a:ext cx="877163" cy="369332"/>
          </a:xfrm>
          <a:prstGeom prst="rect">
            <a:avLst/>
          </a:prstGeom>
          <a:noFill/>
        </p:spPr>
        <p:txBody>
          <a:bodyPr wrap="none" rtlCol="0">
            <a:spAutoFit/>
          </a:bodyPr>
          <a:lstStyle/>
          <a:p>
            <a:r>
              <a:rPr lang="en-US" dirty="0" smtClean="0"/>
              <a:t>Queue:</a:t>
            </a:r>
            <a:endParaRPr lang="en-US" dirty="0"/>
          </a:p>
        </p:txBody>
      </p:sp>
      <p:sp>
        <p:nvSpPr>
          <p:cNvPr id="6" name="TextBox 5"/>
          <p:cNvSpPr txBox="1"/>
          <p:nvPr/>
        </p:nvSpPr>
        <p:spPr>
          <a:xfrm>
            <a:off x="1371599" y="5525572"/>
            <a:ext cx="914802" cy="369332"/>
          </a:xfrm>
          <a:prstGeom prst="rect">
            <a:avLst/>
          </a:prstGeom>
          <a:noFill/>
        </p:spPr>
        <p:txBody>
          <a:bodyPr wrap="none" rtlCol="0">
            <a:spAutoFit/>
          </a:bodyPr>
          <a:lstStyle/>
          <a:p>
            <a:r>
              <a:rPr lang="en-US" dirty="0" smtClean="0"/>
              <a:t>Results:</a:t>
            </a:r>
            <a:endParaRPr lang="en-US" dirty="0"/>
          </a:p>
        </p:txBody>
      </p:sp>
      <p:sp>
        <p:nvSpPr>
          <p:cNvPr id="24" name="TextBox 23"/>
          <p:cNvSpPr txBox="1"/>
          <p:nvPr/>
        </p:nvSpPr>
        <p:spPr>
          <a:xfrm>
            <a:off x="2248762" y="4953000"/>
            <a:ext cx="317716" cy="369332"/>
          </a:xfrm>
          <a:prstGeom prst="rect">
            <a:avLst/>
          </a:prstGeom>
          <a:noFill/>
        </p:spPr>
        <p:txBody>
          <a:bodyPr wrap="none" rtlCol="0">
            <a:spAutoFit/>
          </a:bodyPr>
          <a:lstStyle/>
          <a:p>
            <a:r>
              <a:rPr lang="en-US" dirty="0" smtClean="0"/>
              <a:t>A</a:t>
            </a:r>
            <a:endParaRPr lang="en-US" dirty="0"/>
          </a:p>
        </p:txBody>
      </p:sp>
      <p:sp>
        <p:nvSpPr>
          <p:cNvPr id="9" name="TextBox 8"/>
          <p:cNvSpPr txBox="1"/>
          <p:nvPr/>
        </p:nvSpPr>
        <p:spPr>
          <a:xfrm>
            <a:off x="2566478" y="4953000"/>
            <a:ext cx="309700" cy="369332"/>
          </a:xfrm>
          <a:prstGeom prst="rect">
            <a:avLst/>
          </a:prstGeom>
          <a:noFill/>
        </p:spPr>
        <p:txBody>
          <a:bodyPr wrap="none" rtlCol="0">
            <a:spAutoFit/>
          </a:bodyPr>
          <a:lstStyle/>
          <a:p>
            <a:r>
              <a:rPr lang="en-US" dirty="0"/>
              <a:t>B</a:t>
            </a:r>
          </a:p>
        </p:txBody>
      </p:sp>
      <p:pic>
        <p:nvPicPr>
          <p:cNvPr id="12" name="Picture 11"/>
          <p:cNvPicPr>
            <a:picLocks noChangeAspect="1"/>
          </p:cNvPicPr>
          <p:nvPr/>
        </p:nvPicPr>
        <p:blipFill>
          <a:blip r:embed="rId2"/>
          <a:stretch>
            <a:fillRect/>
          </a:stretch>
        </p:blipFill>
        <p:spPr>
          <a:xfrm>
            <a:off x="2077677" y="1417638"/>
            <a:ext cx="4988645" cy="3149600"/>
          </a:xfrm>
          <a:prstGeom prst="rect">
            <a:avLst/>
          </a:prstGeom>
        </p:spPr>
      </p:pic>
      <p:pic>
        <p:nvPicPr>
          <p:cNvPr id="13" name="Picture 12"/>
          <p:cNvPicPr>
            <a:picLocks noChangeAspect="1"/>
          </p:cNvPicPr>
          <p:nvPr/>
        </p:nvPicPr>
        <p:blipFill>
          <a:blip r:embed="rId3"/>
          <a:stretch>
            <a:fillRect/>
          </a:stretch>
        </p:blipFill>
        <p:spPr>
          <a:xfrm>
            <a:off x="2077677" y="1422400"/>
            <a:ext cx="4988645" cy="3149600"/>
          </a:xfrm>
          <a:prstGeom prst="rect">
            <a:avLst/>
          </a:prstGeom>
        </p:spPr>
      </p:pic>
      <p:pic>
        <p:nvPicPr>
          <p:cNvPr id="14" name="Picture 13"/>
          <p:cNvPicPr>
            <a:picLocks noChangeAspect="1"/>
          </p:cNvPicPr>
          <p:nvPr/>
        </p:nvPicPr>
        <p:blipFill>
          <a:blip r:embed="rId4"/>
          <a:stretch>
            <a:fillRect/>
          </a:stretch>
        </p:blipFill>
        <p:spPr>
          <a:xfrm>
            <a:off x="2077677" y="1422400"/>
            <a:ext cx="4988645" cy="3149600"/>
          </a:xfrm>
          <a:prstGeom prst="rect">
            <a:avLst/>
          </a:prstGeom>
        </p:spPr>
      </p:pic>
      <p:pic>
        <p:nvPicPr>
          <p:cNvPr id="15" name="Picture 14"/>
          <p:cNvPicPr>
            <a:picLocks noChangeAspect="1"/>
          </p:cNvPicPr>
          <p:nvPr/>
        </p:nvPicPr>
        <p:blipFill>
          <a:blip r:embed="rId5"/>
          <a:stretch>
            <a:fillRect/>
          </a:stretch>
        </p:blipFill>
        <p:spPr>
          <a:xfrm>
            <a:off x="2077677" y="1422400"/>
            <a:ext cx="4988645" cy="3149600"/>
          </a:xfrm>
          <a:prstGeom prst="rect">
            <a:avLst/>
          </a:prstGeom>
        </p:spPr>
      </p:pic>
      <p:sp>
        <p:nvSpPr>
          <p:cNvPr id="16" name="TextBox 15"/>
          <p:cNvSpPr txBox="1"/>
          <p:nvPr/>
        </p:nvSpPr>
        <p:spPr>
          <a:xfrm>
            <a:off x="2256457" y="4953000"/>
            <a:ext cx="434734" cy="369332"/>
          </a:xfrm>
          <a:prstGeom prst="rect">
            <a:avLst/>
          </a:prstGeom>
          <a:noFill/>
        </p:spPr>
        <p:txBody>
          <a:bodyPr wrap="none" rtlCol="0">
            <a:spAutoFit/>
          </a:bodyPr>
          <a:lstStyle/>
          <a:p>
            <a:r>
              <a:rPr lang="en-US" dirty="0" smtClean="0"/>
              <a:t>A2</a:t>
            </a:r>
            <a:endParaRPr lang="en-US" dirty="0"/>
          </a:p>
        </p:txBody>
      </p:sp>
      <p:sp>
        <p:nvSpPr>
          <p:cNvPr id="22" name="TextBox 21"/>
          <p:cNvSpPr txBox="1"/>
          <p:nvPr/>
        </p:nvSpPr>
        <p:spPr>
          <a:xfrm>
            <a:off x="2691191" y="4953000"/>
            <a:ext cx="434734" cy="369332"/>
          </a:xfrm>
          <a:prstGeom prst="rect">
            <a:avLst/>
          </a:prstGeom>
          <a:noFill/>
        </p:spPr>
        <p:txBody>
          <a:bodyPr wrap="none" rtlCol="0">
            <a:spAutoFit/>
          </a:bodyPr>
          <a:lstStyle/>
          <a:p>
            <a:r>
              <a:rPr lang="en-US" dirty="0" smtClean="0"/>
              <a:t>A1</a:t>
            </a:r>
            <a:endParaRPr lang="en-US" dirty="0"/>
          </a:p>
        </p:txBody>
      </p:sp>
      <p:sp>
        <p:nvSpPr>
          <p:cNvPr id="17" name="TextBox 16"/>
          <p:cNvSpPr txBox="1"/>
          <p:nvPr/>
        </p:nvSpPr>
        <p:spPr>
          <a:xfrm>
            <a:off x="3125925" y="4953000"/>
            <a:ext cx="309700" cy="369332"/>
          </a:xfrm>
          <a:prstGeom prst="rect">
            <a:avLst/>
          </a:prstGeom>
          <a:noFill/>
        </p:spPr>
        <p:txBody>
          <a:bodyPr wrap="none" rtlCol="0">
            <a:spAutoFit/>
          </a:bodyPr>
          <a:lstStyle/>
          <a:p>
            <a:r>
              <a:rPr lang="en-US" dirty="0" smtClean="0"/>
              <a:t>B</a:t>
            </a:r>
            <a:endParaRPr lang="en-US" dirty="0"/>
          </a:p>
        </p:txBody>
      </p:sp>
      <p:pic>
        <p:nvPicPr>
          <p:cNvPr id="21" name="Picture 20"/>
          <p:cNvPicPr>
            <a:picLocks noChangeAspect="1"/>
          </p:cNvPicPr>
          <p:nvPr/>
        </p:nvPicPr>
        <p:blipFill>
          <a:blip r:embed="rId6"/>
          <a:stretch>
            <a:fillRect/>
          </a:stretch>
        </p:blipFill>
        <p:spPr>
          <a:xfrm>
            <a:off x="2077677" y="1422400"/>
            <a:ext cx="4988645" cy="3149600"/>
          </a:xfrm>
          <a:prstGeom prst="rect">
            <a:avLst/>
          </a:prstGeom>
        </p:spPr>
      </p:pic>
      <p:sp>
        <p:nvSpPr>
          <p:cNvPr id="25" name="TextBox 24"/>
          <p:cNvSpPr txBox="1"/>
          <p:nvPr/>
        </p:nvSpPr>
        <p:spPr>
          <a:xfrm>
            <a:off x="2746976" y="3733800"/>
            <a:ext cx="258404" cy="276999"/>
          </a:xfrm>
          <a:prstGeom prst="rect">
            <a:avLst/>
          </a:prstGeom>
          <a:noFill/>
        </p:spPr>
        <p:txBody>
          <a:bodyPr wrap="none" rtlCol="0">
            <a:spAutoFit/>
          </a:bodyPr>
          <a:lstStyle/>
          <a:p>
            <a:r>
              <a:rPr lang="en-US" sz="1200" dirty="0"/>
              <a:t>a</a:t>
            </a:r>
          </a:p>
        </p:txBody>
      </p:sp>
      <p:sp>
        <p:nvSpPr>
          <p:cNvPr id="28" name="TextBox 27"/>
          <p:cNvSpPr txBox="1"/>
          <p:nvPr/>
        </p:nvSpPr>
        <p:spPr>
          <a:xfrm>
            <a:off x="2407620" y="2667000"/>
            <a:ext cx="264816" cy="276999"/>
          </a:xfrm>
          <a:prstGeom prst="rect">
            <a:avLst/>
          </a:prstGeom>
          <a:noFill/>
        </p:spPr>
        <p:txBody>
          <a:bodyPr wrap="none" rtlCol="0">
            <a:spAutoFit/>
          </a:bodyPr>
          <a:lstStyle/>
          <a:p>
            <a:r>
              <a:rPr lang="en-US" sz="1200" dirty="0" smtClean="0"/>
              <a:t>b</a:t>
            </a:r>
            <a:endParaRPr lang="en-US" sz="1200" dirty="0"/>
          </a:p>
        </p:txBody>
      </p:sp>
      <p:sp>
        <p:nvSpPr>
          <p:cNvPr id="29" name="TextBox 28"/>
          <p:cNvSpPr txBox="1"/>
          <p:nvPr/>
        </p:nvSpPr>
        <p:spPr>
          <a:xfrm>
            <a:off x="4038600" y="3872299"/>
            <a:ext cx="250390" cy="276999"/>
          </a:xfrm>
          <a:prstGeom prst="rect">
            <a:avLst/>
          </a:prstGeom>
          <a:noFill/>
        </p:spPr>
        <p:txBody>
          <a:bodyPr wrap="none" rtlCol="0">
            <a:spAutoFit/>
          </a:bodyPr>
          <a:lstStyle/>
          <a:p>
            <a:r>
              <a:rPr lang="en-US" sz="1200" dirty="0" smtClean="0"/>
              <a:t>c</a:t>
            </a:r>
            <a:endParaRPr lang="en-US" sz="1200" dirty="0"/>
          </a:p>
        </p:txBody>
      </p:sp>
      <p:sp>
        <p:nvSpPr>
          <p:cNvPr id="30" name="TextBox 29"/>
          <p:cNvSpPr txBox="1"/>
          <p:nvPr/>
        </p:nvSpPr>
        <p:spPr>
          <a:xfrm>
            <a:off x="4711623" y="4038600"/>
            <a:ext cx="264816" cy="276999"/>
          </a:xfrm>
          <a:prstGeom prst="rect">
            <a:avLst/>
          </a:prstGeom>
          <a:noFill/>
        </p:spPr>
        <p:txBody>
          <a:bodyPr wrap="none" rtlCol="0">
            <a:spAutoFit/>
          </a:bodyPr>
          <a:lstStyle/>
          <a:p>
            <a:r>
              <a:rPr lang="en-US" sz="1200" dirty="0" smtClean="0"/>
              <a:t>d</a:t>
            </a:r>
            <a:endParaRPr lang="en-US" sz="1200" dirty="0"/>
          </a:p>
        </p:txBody>
      </p:sp>
      <p:sp>
        <p:nvSpPr>
          <p:cNvPr id="26" name="TextBox 25"/>
          <p:cNvSpPr txBox="1"/>
          <p:nvPr/>
        </p:nvSpPr>
        <p:spPr>
          <a:xfrm>
            <a:off x="2286401" y="5530964"/>
            <a:ext cx="295274" cy="369332"/>
          </a:xfrm>
          <a:prstGeom prst="rect">
            <a:avLst/>
          </a:prstGeom>
          <a:noFill/>
        </p:spPr>
        <p:txBody>
          <a:bodyPr wrap="none" rtlCol="0">
            <a:spAutoFit/>
          </a:bodyPr>
          <a:lstStyle/>
          <a:p>
            <a:r>
              <a:rPr lang="en-US" dirty="0" smtClean="0"/>
              <a:t>a</a:t>
            </a:r>
            <a:endParaRPr lang="en-US" dirty="0"/>
          </a:p>
        </p:txBody>
      </p:sp>
      <p:sp>
        <p:nvSpPr>
          <p:cNvPr id="32" name="TextBox 31"/>
          <p:cNvSpPr txBox="1"/>
          <p:nvPr/>
        </p:nvSpPr>
        <p:spPr>
          <a:xfrm>
            <a:off x="2566478" y="5536356"/>
            <a:ext cx="306494" cy="369332"/>
          </a:xfrm>
          <a:prstGeom prst="rect">
            <a:avLst/>
          </a:prstGeom>
          <a:noFill/>
        </p:spPr>
        <p:txBody>
          <a:bodyPr wrap="none" rtlCol="0">
            <a:spAutoFit/>
          </a:bodyPr>
          <a:lstStyle/>
          <a:p>
            <a:r>
              <a:rPr lang="en-US" dirty="0" smtClean="0"/>
              <a:t>b</a:t>
            </a:r>
            <a:endParaRPr lang="en-US" dirty="0"/>
          </a:p>
        </p:txBody>
      </p:sp>
      <p:sp>
        <p:nvSpPr>
          <p:cNvPr id="34" name="TextBox 33"/>
          <p:cNvSpPr txBox="1"/>
          <p:nvPr/>
        </p:nvSpPr>
        <p:spPr>
          <a:xfrm>
            <a:off x="3505200" y="4953000"/>
            <a:ext cx="426720" cy="369332"/>
          </a:xfrm>
          <a:prstGeom prst="rect">
            <a:avLst/>
          </a:prstGeom>
          <a:noFill/>
        </p:spPr>
        <p:txBody>
          <a:bodyPr wrap="none" rtlCol="0">
            <a:spAutoFit/>
          </a:bodyPr>
          <a:lstStyle/>
          <a:p>
            <a:r>
              <a:rPr lang="en-US" dirty="0" smtClean="0"/>
              <a:t>B2</a:t>
            </a:r>
            <a:endParaRPr lang="en-US" dirty="0"/>
          </a:p>
        </p:txBody>
      </p:sp>
      <p:sp>
        <p:nvSpPr>
          <p:cNvPr id="38" name="TextBox 37"/>
          <p:cNvSpPr txBox="1"/>
          <p:nvPr/>
        </p:nvSpPr>
        <p:spPr>
          <a:xfrm>
            <a:off x="2873775" y="5536356"/>
            <a:ext cx="282450" cy="369332"/>
          </a:xfrm>
          <a:prstGeom prst="rect">
            <a:avLst/>
          </a:prstGeom>
          <a:noFill/>
        </p:spPr>
        <p:txBody>
          <a:bodyPr wrap="none" rtlCol="0">
            <a:spAutoFit/>
          </a:bodyPr>
          <a:lstStyle/>
          <a:p>
            <a:r>
              <a:rPr lang="en-US" dirty="0" smtClean="0"/>
              <a:t>c</a:t>
            </a:r>
            <a:endParaRPr lang="en-US" dirty="0"/>
          </a:p>
        </p:txBody>
      </p:sp>
      <p:sp>
        <p:nvSpPr>
          <p:cNvPr id="39" name="TextBox 38"/>
          <p:cNvSpPr txBox="1"/>
          <p:nvPr/>
        </p:nvSpPr>
        <p:spPr>
          <a:xfrm>
            <a:off x="3130303" y="5536356"/>
            <a:ext cx="306494" cy="369332"/>
          </a:xfrm>
          <a:prstGeom prst="rect">
            <a:avLst/>
          </a:prstGeom>
          <a:noFill/>
        </p:spPr>
        <p:txBody>
          <a:bodyPr wrap="none" rtlCol="0">
            <a:spAutoFit/>
          </a:bodyPr>
          <a:lstStyle/>
          <a:p>
            <a:r>
              <a:rPr lang="en-US" dirty="0" smtClean="0"/>
              <a:t>d</a:t>
            </a:r>
            <a:endParaRPr lang="en-US" dirty="0"/>
          </a:p>
        </p:txBody>
      </p:sp>
    </p:spTree>
    <p:extLst>
      <p:ext uri="{BB962C8B-B14F-4D97-AF65-F5344CB8AC3E}">
        <p14:creationId xmlns:p14="http://schemas.microsoft.com/office/powerpoint/2010/main" val="2479228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par>
                          <p:cTn id="27" fill="hold">
                            <p:stCondLst>
                              <p:cond delay="500"/>
                            </p:stCondLst>
                            <p:childTnLst>
                              <p:par>
                                <p:cTn id="28" presetID="10" presetClass="entr" presetSubtype="0" fill="hold"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grpId="1" nodeType="clickEffect">
                                  <p:stCondLst>
                                    <p:cond delay="0"/>
                                  </p:stCondLst>
                                  <p:childTnLst>
                                    <p:animEffect transition="out" filter="fade">
                                      <p:cBhvr>
                                        <p:cTn id="44" dur="500"/>
                                        <p:tgtEl>
                                          <p:spTgt spid="24"/>
                                        </p:tgtEl>
                                      </p:cBhvr>
                                    </p:animEffect>
                                    <p:set>
                                      <p:cBhvr>
                                        <p:cTn id="45" dur="1" fill="hold">
                                          <p:stCondLst>
                                            <p:cond delay="499"/>
                                          </p:stCondLst>
                                        </p:cTn>
                                        <p:tgtEl>
                                          <p:spTgt spid="24"/>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 presetClass="exit" presetSubtype="0" fill="hold" grpId="1" nodeType="clickEffect">
                                  <p:stCondLst>
                                    <p:cond delay="0"/>
                                  </p:stCondLst>
                                  <p:childTnLst>
                                    <p:set>
                                      <p:cBhvr>
                                        <p:cTn id="49" dur="1" fill="hold">
                                          <p:stCondLst>
                                            <p:cond delay="0"/>
                                          </p:stCondLst>
                                        </p:cTn>
                                        <p:tgtEl>
                                          <p:spTgt spid="9"/>
                                        </p:tgtEl>
                                        <p:attrNameLst>
                                          <p:attrName>style.visibility</p:attrName>
                                        </p:attrNameLst>
                                      </p:cBhvr>
                                      <p:to>
                                        <p:strVal val="hidden"/>
                                      </p:to>
                                    </p:set>
                                  </p:childTnLst>
                                </p:cTn>
                              </p:par>
                              <p:par>
                                <p:cTn id="50" presetID="1" presetClass="entr" presetSubtype="0"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21"/>
                                        </p:tgtEl>
                                        <p:attrNameLst>
                                          <p:attrName>style.visibility</p:attrName>
                                        </p:attrNameLst>
                                      </p:cBhvr>
                                      <p:to>
                                        <p:strVal val="visible"/>
                                      </p:to>
                                    </p:set>
                                    <p:animEffect transition="in" filter="fade">
                                      <p:cBhvr>
                                        <p:cTn id="64" dur="500"/>
                                        <p:tgtEl>
                                          <p:spTgt spid="21"/>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fade">
                                      <p:cBhvr>
                                        <p:cTn id="69" dur="500"/>
                                        <p:tgtEl>
                                          <p:spTgt spid="29"/>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fade">
                                      <p:cBhvr>
                                        <p:cTn id="72" dur="500"/>
                                        <p:tgtEl>
                                          <p:spTgt spid="30"/>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500"/>
                                        <p:tgtEl>
                                          <p:spTgt spid="25"/>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Effect transition="in" filter="fade">
                                      <p:cBhvr>
                                        <p:cTn id="78" dur="500"/>
                                        <p:tgtEl>
                                          <p:spTgt spid="28"/>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xit" presetSubtype="0" fill="hold" grpId="1" nodeType="clickEffect">
                                  <p:stCondLst>
                                    <p:cond delay="0"/>
                                  </p:stCondLst>
                                  <p:childTnLst>
                                    <p:animEffect transition="out" filter="fade">
                                      <p:cBhvr>
                                        <p:cTn id="82" dur="500"/>
                                        <p:tgtEl>
                                          <p:spTgt spid="16"/>
                                        </p:tgtEl>
                                      </p:cBhvr>
                                    </p:animEffect>
                                    <p:set>
                                      <p:cBhvr>
                                        <p:cTn id="83" dur="1" fill="hold">
                                          <p:stCondLst>
                                            <p:cond delay="499"/>
                                          </p:stCondLst>
                                        </p:cTn>
                                        <p:tgtEl>
                                          <p:spTgt spid="16"/>
                                        </p:tgtEl>
                                        <p:attrNameLst>
                                          <p:attrName>style.visibility</p:attrName>
                                        </p:attrNameLst>
                                      </p:cBhvr>
                                      <p:to>
                                        <p:strVal val="hidden"/>
                                      </p:to>
                                    </p:se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grpId="0" nodeType="clickEffect">
                                  <p:stCondLst>
                                    <p:cond delay="0"/>
                                  </p:stCondLst>
                                  <p:childTnLst>
                                    <p:set>
                                      <p:cBhvr>
                                        <p:cTn id="87" dur="1" fill="hold">
                                          <p:stCondLst>
                                            <p:cond delay="0"/>
                                          </p:stCondLst>
                                        </p:cTn>
                                        <p:tgtEl>
                                          <p:spTgt spid="26"/>
                                        </p:tgtEl>
                                        <p:attrNameLst>
                                          <p:attrName>style.visibility</p:attrName>
                                        </p:attrNameLst>
                                      </p:cBhvr>
                                      <p:to>
                                        <p:strVal val="visible"/>
                                      </p:to>
                                    </p:set>
                                    <p:animEffect transition="in" filter="fade">
                                      <p:cBhvr>
                                        <p:cTn id="88" dur="500"/>
                                        <p:tgtEl>
                                          <p:spTgt spid="26"/>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fade">
                                      <p:cBhvr>
                                        <p:cTn id="93" dur="500"/>
                                        <p:tgtEl>
                                          <p:spTgt spid="31"/>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xit" presetSubtype="0" fill="hold" grpId="1" nodeType="clickEffect">
                                  <p:stCondLst>
                                    <p:cond delay="0"/>
                                  </p:stCondLst>
                                  <p:childTnLst>
                                    <p:animEffect transition="out" filter="fade">
                                      <p:cBhvr>
                                        <p:cTn id="97" dur="500"/>
                                        <p:tgtEl>
                                          <p:spTgt spid="22"/>
                                        </p:tgtEl>
                                      </p:cBhvr>
                                    </p:animEffect>
                                    <p:set>
                                      <p:cBhvr>
                                        <p:cTn id="98" dur="1" fill="hold">
                                          <p:stCondLst>
                                            <p:cond delay="499"/>
                                          </p:stCondLst>
                                        </p:cTn>
                                        <p:tgtEl>
                                          <p:spTgt spid="22"/>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32"/>
                                        </p:tgtEl>
                                        <p:attrNameLst>
                                          <p:attrName>style.visibility</p:attrName>
                                        </p:attrNameLst>
                                      </p:cBhvr>
                                      <p:to>
                                        <p:strVal val="visible"/>
                                      </p:to>
                                    </p:set>
                                    <p:animEffect transition="in" filter="fade">
                                      <p:cBhvr>
                                        <p:cTn id="103" dur="500"/>
                                        <p:tgtEl>
                                          <p:spTgt spid="32"/>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grpId="0" nodeType="clickEffect">
                                  <p:stCondLst>
                                    <p:cond delay="0"/>
                                  </p:stCondLst>
                                  <p:childTnLst>
                                    <p:set>
                                      <p:cBhvr>
                                        <p:cTn id="107" dur="1" fill="hold">
                                          <p:stCondLst>
                                            <p:cond delay="0"/>
                                          </p:stCondLst>
                                        </p:cTn>
                                        <p:tgtEl>
                                          <p:spTgt spid="33"/>
                                        </p:tgtEl>
                                        <p:attrNameLst>
                                          <p:attrName>style.visibility</p:attrName>
                                        </p:attrNameLst>
                                      </p:cBhvr>
                                      <p:to>
                                        <p:strVal val="visible"/>
                                      </p:to>
                                    </p:set>
                                    <p:animEffect transition="in" filter="fade">
                                      <p:cBhvr>
                                        <p:cTn id="108" dur="500"/>
                                        <p:tgtEl>
                                          <p:spTgt spid="33"/>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xit" presetSubtype="0" fill="hold" grpId="1" nodeType="clickEffect">
                                  <p:stCondLst>
                                    <p:cond delay="0"/>
                                  </p:stCondLst>
                                  <p:childTnLst>
                                    <p:animEffect transition="out" filter="fade">
                                      <p:cBhvr>
                                        <p:cTn id="112" dur="500"/>
                                        <p:tgtEl>
                                          <p:spTgt spid="17"/>
                                        </p:tgtEl>
                                      </p:cBhvr>
                                    </p:animEffect>
                                    <p:set>
                                      <p:cBhvr>
                                        <p:cTn id="113" dur="1" fill="hold">
                                          <p:stCondLst>
                                            <p:cond delay="499"/>
                                          </p:stCondLst>
                                        </p:cTn>
                                        <p:tgtEl>
                                          <p:spTgt spid="17"/>
                                        </p:tgtEl>
                                        <p:attrNameLst>
                                          <p:attrName>style.visibility</p:attrName>
                                        </p:attrNameLst>
                                      </p:cBhvr>
                                      <p:to>
                                        <p:strVal val="hidden"/>
                                      </p:to>
                                    </p:se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34"/>
                                        </p:tgtEl>
                                        <p:attrNameLst>
                                          <p:attrName>style.visibility</p:attrName>
                                        </p:attrNameLst>
                                      </p:cBhvr>
                                      <p:to>
                                        <p:strVal val="visible"/>
                                      </p:to>
                                    </p:set>
                                    <p:animEffect transition="in" filter="fade">
                                      <p:cBhvr>
                                        <p:cTn id="118" dur="500"/>
                                        <p:tgtEl>
                                          <p:spTgt spid="34"/>
                                        </p:tgtEl>
                                      </p:cBhvr>
                                    </p:animEffect>
                                  </p:childTnLst>
                                </p:cTn>
                              </p:par>
                            </p:childTnLst>
                          </p:cTn>
                        </p:par>
                      </p:childTnLst>
                    </p:cTn>
                  </p:par>
                  <p:par>
                    <p:cTn id="119" fill="hold">
                      <p:stCondLst>
                        <p:cond delay="indefinite"/>
                      </p:stCondLst>
                      <p:childTnLst>
                        <p:par>
                          <p:cTn id="120" fill="hold">
                            <p:stCondLst>
                              <p:cond delay="0"/>
                            </p:stCondLst>
                            <p:childTnLst>
                              <p:par>
                                <p:cTn id="121" presetID="10" presetClass="entr" presetSubtype="0" fill="hold" grpId="0" nodeType="clickEffect">
                                  <p:stCondLst>
                                    <p:cond delay="0"/>
                                  </p:stCondLst>
                                  <p:childTnLst>
                                    <p:set>
                                      <p:cBhvr>
                                        <p:cTn id="122" dur="1" fill="hold">
                                          <p:stCondLst>
                                            <p:cond delay="0"/>
                                          </p:stCondLst>
                                        </p:cTn>
                                        <p:tgtEl>
                                          <p:spTgt spid="35"/>
                                        </p:tgtEl>
                                        <p:attrNameLst>
                                          <p:attrName>style.visibility</p:attrName>
                                        </p:attrNameLst>
                                      </p:cBhvr>
                                      <p:to>
                                        <p:strVal val="visible"/>
                                      </p:to>
                                    </p:set>
                                    <p:animEffect transition="in" filter="fade">
                                      <p:cBhvr>
                                        <p:cTn id="123" dur="500"/>
                                        <p:tgtEl>
                                          <p:spTgt spid="35"/>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xit" presetSubtype="0" fill="hold" grpId="1" nodeType="clickEffect">
                                  <p:stCondLst>
                                    <p:cond delay="0"/>
                                  </p:stCondLst>
                                  <p:childTnLst>
                                    <p:animEffect transition="out" filter="fade">
                                      <p:cBhvr>
                                        <p:cTn id="127" dur="500"/>
                                        <p:tgtEl>
                                          <p:spTgt spid="34"/>
                                        </p:tgtEl>
                                      </p:cBhvr>
                                    </p:animEffect>
                                    <p:set>
                                      <p:cBhvr>
                                        <p:cTn id="128" dur="1" fill="hold">
                                          <p:stCondLst>
                                            <p:cond delay="499"/>
                                          </p:stCondLst>
                                        </p:cTn>
                                        <p:tgtEl>
                                          <p:spTgt spid="34"/>
                                        </p:tgtEl>
                                        <p:attrNameLst>
                                          <p:attrName>style.visibility</p:attrName>
                                        </p:attrNameLst>
                                      </p:cBhvr>
                                      <p:to>
                                        <p:strVal val="hidden"/>
                                      </p:to>
                                    </p:set>
                                  </p:childTnLst>
                                </p:cTn>
                              </p:par>
                            </p:childTnLst>
                          </p:cTn>
                        </p:par>
                      </p:childTnLst>
                    </p:cTn>
                  </p:par>
                  <p:par>
                    <p:cTn id="129" fill="hold">
                      <p:stCondLst>
                        <p:cond delay="indefinite"/>
                      </p:stCondLst>
                      <p:childTnLst>
                        <p:par>
                          <p:cTn id="130" fill="hold">
                            <p:stCondLst>
                              <p:cond delay="0"/>
                            </p:stCondLst>
                            <p:childTnLst>
                              <p:par>
                                <p:cTn id="131" presetID="10" presetClass="entr" presetSubtype="0" fill="hold" grpId="0" nodeType="clickEffect">
                                  <p:stCondLst>
                                    <p:cond delay="0"/>
                                  </p:stCondLst>
                                  <p:childTnLst>
                                    <p:set>
                                      <p:cBhvr>
                                        <p:cTn id="132" dur="1" fill="hold">
                                          <p:stCondLst>
                                            <p:cond delay="0"/>
                                          </p:stCondLst>
                                        </p:cTn>
                                        <p:tgtEl>
                                          <p:spTgt spid="38"/>
                                        </p:tgtEl>
                                        <p:attrNameLst>
                                          <p:attrName>style.visibility</p:attrName>
                                        </p:attrNameLst>
                                      </p:cBhvr>
                                      <p:to>
                                        <p:strVal val="visible"/>
                                      </p:to>
                                    </p:set>
                                    <p:animEffect transition="in" filter="fade">
                                      <p:cBhvr>
                                        <p:cTn id="133" dur="500"/>
                                        <p:tgtEl>
                                          <p:spTgt spid="38"/>
                                        </p:tgtEl>
                                      </p:cBhvr>
                                    </p:animEffect>
                                  </p:childTnLst>
                                </p:cTn>
                              </p:par>
                            </p:childTnLst>
                          </p:cTn>
                        </p:par>
                        <p:par>
                          <p:cTn id="134" fill="hold">
                            <p:stCondLst>
                              <p:cond delay="500"/>
                            </p:stCondLst>
                            <p:childTnLst>
                              <p:par>
                                <p:cTn id="135" presetID="10" presetClass="entr" presetSubtype="0" fill="hold" grpId="0" nodeType="afterEffect">
                                  <p:stCondLst>
                                    <p:cond delay="0"/>
                                  </p:stCondLst>
                                  <p:childTnLst>
                                    <p:set>
                                      <p:cBhvr>
                                        <p:cTn id="136" dur="1" fill="hold">
                                          <p:stCondLst>
                                            <p:cond delay="0"/>
                                          </p:stCondLst>
                                        </p:cTn>
                                        <p:tgtEl>
                                          <p:spTgt spid="39"/>
                                        </p:tgtEl>
                                        <p:attrNameLst>
                                          <p:attrName>style.visibility</p:attrName>
                                        </p:attrNameLst>
                                      </p:cBhvr>
                                      <p:to>
                                        <p:strVal val="visible"/>
                                      </p:to>
                                    </p:set>
                                    <p:animEffect transition="in" filter="fade">
                                      <p:cBhvr>
                                        <p:cTn id="137" dur="500"/>
                                        <p:tgtEl>
                                          <p:spTgt spid="39"/>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grpId="0" nodeType="clickEffect">
                                  <p:stCondLst>
                                    <p:cond delay="0"/>
                                  </p:stCondLst>
                                  <p:childTnLst>
                                    <p:set>
                                      <p:cBhvr>
                                        <p:cTn id="141" dur="1" fill="hold">
                                          <p:stCondLst>
                                            <p:cond delay="0"/>
                                          </p:stCondLst>
                                        </p:cTn>
                                        <p:tgtEl>
                                          <p:spTgt spid="40"/>
                                        </p:tgtEl>
                                        <p:attrNameLst>
                                          <p:attrName>style.visibility</p:attrName>
                                        </p:attrNameLst>
                                      </p:cBhvr>
                                      <p:to>
                                        <p:strVal val="visible"/>
                                      </p:to>
                                    </p:set>
                                    <p:animEffect transition="in" filter="fade">
                                      <p:cBhvr>
                                        <p:cTn id="14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35" grpId="0" animBg="1"/>
      <p:bldP spid="33" grpId="0" animBg="1"/>
      <p:bldP spid="31" grpId="0" animBg="1"/>
      <p:bldP spid="3" grpId="0"/>
      <p:bldP spid="6" grpId="0"/>
      <p:bldP spid="24" grpId="0"/>
      <p:bldP spid="24" grpId="1"/>
      <p:bldP spid="9" grpId="0"/>
      <p:bldP spid="9" grpId="1"/>
      <p:bldP spid="16" grpId="0"/>
      <p:bldP spid="16" grpId="1"/>
      <p:bldP spid="22" grpId="0"/>
      <p:bldP spid="22" grpId="1"/>
      <p:bldP spid="17" grpId="0"/>
      <p:bldP spid="17" grpId="1"/>
      <p:bldP spid="25" grpId="0"/>
      <p:bldP spid="28" grpId="0"/>
      <p:bldP spid="29" grpId="0"/>
      <p:bldP spid="30" grpId="0"/>
      <p:bldP spid="26" grpId="0"/>
      <p:bldP spid="32" grpId="0"/>
      <p:bldP spid="34" grpId="0"/>
      <p:bldP spid="34" grpId="1"/>
      <p:bldP spid="38" grpId="0"/>
      <p:bldP spid="3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Pruning Region</a:t>
            </a:r>
            <a:endParaRPr lang="en-US" dirty="0"/>
          </a:p>
        </p:txBody>
      </p:sp>
      <p:sp>
        <p:nvSpPr>
          <p:cNvPr id="3" name="Content Placeholder 2"/>
          <p:cNvSpPr>
            <a:spLocks noGrp="1"/>
          </p:cNvSpPr>
          <p:nvPr>
            <p:ph idx="1"/>
          </p:nvPr>
        </p:nvSpPr>
        <p:spPr/>
        <p:txBody>
          <a:bodyPr/>
          <a:lstStyle/>
          <a:p>
            <a:r>
              <a:rPr lang="en-US" dirty="0" smtClean="0"/>
              <a:t>A region in data space that can be pruned from searching</a:t>
            </a:r>
          </a:p>
          <a:p>
            <a:r>
              <a:rPr lang="en-US" dirty="0" smtClean="0"/>
              <a:t>Regions that cannot contain skyline points, since it’s dominated by one or more data items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4398106"/>
            <a:ext cx="1876687" cy="1895740"/>
          </a:xfrm>
          <a:prstGeom prst="rect">
            <a:avLst/>
          </a:prstGeom>
        </p:spPr>
      </p:pic>
      <p:sp>
        <p:nvSpPr>
          <p:cNvPr id="5" name="TextBox 4"/>
          <p:cNvSpPr txBox="1"/>
          <p:nvPr/>
        </p:nvSpPr>
        <p:spPr>
          <a:xfrm>
            <a:off x="2971800" y="4699923"/>
            <a:ext cx="1371600" cy="523220"/>
          </a:xfrm>
          <a:prstGeom prst="rect">
            <a:avLst/>
          </a:prstGeom>
          <a:noFill/>
        </p:spPr>
        <p:txBody>
          <a:bodyPr wrap="square" rtlCol="0">
            <a:spAutoFit/>
          </a:bodyPr>
          <a:lstStyle/>
          <a:p>
            <a:r>
              <a:rPr lang="en-US" sz="1400" dirty="0" smtClean="0"/>
              <a:t>Minimize all attributes</a:t>
            </a:r>
            <a:endParaRPr lang="en-US" sz="14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1629" y="4029989"/>
            <a:ext cx="2399939" cy="2447619"/>
          </a:xfrm>
          <a:prstGeom prst="rect">
            <a:avLst/>
          </a:prstGeom>
        </p:spPr>
      </p:pic>
      <p:sp>
        <p:nvSpPr>
          <p:cNvPr id="7" name="TextBox 6"/>
          <p:cNvSpPr txBox="1"/>
          <p:nvPr/>
        </p:nvSpPr>
        <p:spPr>
          <a:xfrm>
            <a:off x="6858000" y="4699923"/>
            <a:ext cx="1687286" cy="523220"/>
          </a:xfrm>
          <a:prstGeom prst="rect">
            <a:avLst/>
          </a:prstGeom>
          <a:noFill/>
        </p:spPr>
        <p:txBody>
          <a:bodyPr wrap="square" rtlCol="0">
            <a:spAutoFit/>
          </a:bodyPr>
          <a:lstStyle/>
          <a:p>
            <a:r>
              <a:rPr lang="en-US" sz="1400" dirty="0" smtClean="0"/>
              <a:t>Minimize: P/E, Price</a:t>
            </a:r>
          </a:p>
          <a:p>
            <a:r>
              <a:rPr lang="en-US" sz="1400" dirty="0" smtClean="0"/>
              <a:t>Maximize: Yield</a:t>
            </a:r>
            <a:endParaRPr lang="en-US" sz="1400" dirty="0"/>
          </a:p>
        </p:txBody>
      </p:sp>
    </p:spTree>
    <p:extLst>
      <p:ext uri="{BB962C8B-B14F-4D97-AF65-F5344CB8AC3E}">
        <p14:creationId xmlns:p14="http://schemas.microsoft.com/office/powerpoint/2010/main" val="29727995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a:t>
            </a:r>
            <a:endParaRPr lang="en-US" dirty="0"/>
          </a:p>
        </p:txBody>
      </p:sp>
      <p:sp>
        <p:nvSpPr>
          <p:cNvPr id="3" name="Content Placeholder 2"/>
          <p:cNvSpPr>
            <a:spLocks noGrp="1"/>
          </p:cNvSpPr>
          <p:nvPr>
            <p:ph idx="1"/>
          </p:nvPr>
        </p:nvSpPr>
        <p:spPr/>
        <p:txBody>
          <a:bodyPr>
            <a:normAutofit fontScale="40000" lnSpcReduction="20000"/>
          </a:bodyPr>
          <a:lstStyle/>
          <a:p>
            <a:pPr marL="0" indent="0">
              <a:buNone/>
            </a:pPr>
            <a:r>
              <a:rPr lang="en-US" dirty="0"/>
              <a:t>Computer databases are ubiquitous and play an important role in many software projects. The efficiency of these systems are crucial in the applications they support. Data indexing is the key to efficient data retrieval in database systems. This dissertation considers three data application domains and operations in which data indexing can greatly improve the turnaround time of request operations.</a:t>
            </a:r>
          </a:p>
          <a:p>
            <a:pPr marL="0" indent="0">
              <a:buNone/>
            </a:pPr>
            <a:endParaRPr lang="en-US" dirty="0"/>
          </a:p>
          <a:p>
            <a:pPr marL="0" indent="0">
              <a:buNone/>
            </a:pPr>
            <a:r>
              <a:rPr lang="en-US" dirty="0"/>
              <a:t>The first is the study of multi-dimensional and multi-criteria skyline computation. Skyline is a subset of data records that are the best in a data set, where best is defined by user criteria and preference. In our technique, we first create an index using the R-Tree structure. We then propose a greedy algorithm that utilizes the R-Tree index to aggressively prune the search space as the index is traversed. Experimental evaluation shows that our algorithm performs better than previous </a:t>
            </a:r>
            <a:r>
              <a:rPr lang="en-US" dirty="0" smtClean="0"/>
              <a:t>algorithms.</a:t>
            </a:r>
          </a:p>
          <a:p>
            <a:pPr marL="0" indent="0">
              <a:buNone/>
            </a:pPr>
            <a:endParaRPr lang="en-US" dirty="0" smtClean="0"/>
          </a:p>
          <a:p>
            <a:pPr marL="0" indent="0">
              <a:buNone/>
            </a:pPr>
            <a:r>
              <a:rPr lang="en-US" dirty="0" smtClean="0"/>
              <a:t>In the second part of this dissertation, we considered efficiency of querying hierarchical data in relational database (hierarchical relational database). Relational database model is known to efficiently store and retrieval data store in flat tables; however, it was not designed for hierarchical data. Due to this limitation, many operations -- such as answering membership on a hierarchical data -- require recursion or iterations. In this study, we propose an index structure based on the nested-sets model. With this index, we can eliminate recursions and allow database engines to perform hierarchical operations with index scans.</a:t>
            </a:r>
          </a:p>
          <a:p>
            <a:pPr marL="0" indent="0">
              <a:buNone/>
            </a:pPr>
            <a:endParaRPr lang="en-US" dirty="0" smtClean="0"/>
          </a:p>
          <a:p>
            <a:pPr marL="0" indent="0">
              <a:buNone/>
            </a:pPr>
            <a:r>
              <a:rPr lang="en-US" dirty="0" smtClean="0"/>
              <a:t>In the last part of this dissertation, we considered storage and retrieval of point-based spatial data (POIs) in RDF triple stores. When we first started this study, spatial data management in RDF was still a fairly new research area and there were no standard for query spatial data using SPARQL. In this work, we designed an index scheme using the Hilbert Space-Filing Curve (HSFC). Leveraging the spatial locality of HSFC, we are able to efficiently evaluate spatial queries such as range and k-nearest-range (</a:t>
            </a:r>
            <a:r>
              <a:rPr lang="en-US" dirty="0" err="1" smtClean="0"/>
              <a:t>kNN</a:t>
            </a:r>
            <a:r>
              <a:rPr lang="en-US" dirty="0" smtClean="0"/>
              <a:t>) queries. In this work, we define range and </a:t>
            </a:r>
            <a:r>
              <a:rPr lang="en-US" dirty="0" err="1" smtClean="0"/>
              <a:t>kNN</a:t>
            </a:r>
            <a:r>
              <a:rPr lang="en-US" dirty="0" smtClean="0"/>
              <a:t> SPARQL filters. We implemented there filters and showed that our implementation handles spatial queries better than other triple stores.</a:t>
            </a:r>
            <a:endParaRPr lang="en-US" dirty="0"/>
          </a:p>
        </p:txBody>
      </p:sp>
    </p:spTree>
    <p:extLst>
      <p:ext uri="{BB962C8B-B14F-4D97-AF65-F5344CB8AC3E}">
        <p14:creationId xmlns:p14="http://schemas.microsoft.com/office/powerpoint/2010/main" val="6544256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Experimental Evaluation</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342341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Data</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Synthetic generated data points</a:t>
            </a:r>
          </a:p>
          <a:p>
            <a:r>
              <a:rPr lang="en-US" dirty="0" smtClean="0"/>
              <a:t>Data point distribution</a:t>
            </a:r>
          </a:p>
          <a:p>
            <a:pPr lvl="1"/>
            <a:r>
              <a:rPr lang="en-US" dirty="0" smtClean="0"/>
              <a:t>Uniformed: data uniformly distributed in the search space</a:t>
            </a:r>
          </a:p>
          <a:p>
            <a:pPr lvl="1"/>
            <a:r>
              <a:rPr lang="en-US" dirty="0" smtClean="0"/>
              <a:t>Rising: the attributes are correlated to the first attribute</a:t>
            </a:r>
          </a:p>
          <a:p>
            <a:pPr lvl="1"/>
            <a:r>
              <a:rPr lang="en-US" dirty="0" smtClean="0"/>
              <a:t>Falling: the attribute are inversely correlated to the first attribute</a:t>
            </a:r>
          </a:p>
          <a:p>
            <a:r>
              <a:rPr lang="en-US" dirty="0" smtClean="0"/>
              <a:t>Date Size</a:t>
            </a:r>
          </a:p>
          <a:p>
            <a:pPr lvl="1"/>
            <a:r>
              <a:rPr lang="en-US" dirty="0" smtClean="0"/>
              <a:t>Record count: 20,000 to 100,000</a:t>
            </a:r>
          </a:p>
          <a:p>
            <a:pPr lvl="1"/>
            <a:r>
              <a:rPr lang="en-US" dirty="0" smtClean="0"/>
              <a:t>Dimension: 2 to 10</a:t>
            </a:r>
          </a:p>
        </p:txBody>
      </p:sp>
    </p:spTree>
    <p:extLst>
      <p:ext uri="{BB962C8B-B14F-4D97-AF65-F5344CB8AC3E}">
        <p14:creationId xmlns:p14="http://schemas.microsoft.com/office/powerpoint/2010/main" val="379162969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Evaluation Data</a:t>
            </a:r>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09018" y="1417638"/>
            <a:ext cx="4525963" cy="4525963"/>
          </a:xfrm>
        </p:spPr>
      </p:pic>
      <p:sp>
        <p:nvSpPr>
          <p:cNvPr id="9" name="TextBox 8"/>
          <p:cNvSpPr txBox="1"/>
          <p:nvPr/>
        </p:nvSpPr>
        <p:spPr>
          <a:xfrm>
            <a:off x="2673370" y="5943601"/>
            <a:ext cx="3797258" cy="369332"/>
          </a:xfrm>
          <a:prstGeom prst="rect">
            <a:avLst/>
          </a:prstGeom>
          <a:noFill/>
        </p:spPr>
        <p:txBody>
          <a:bodyPr wrap="none" rtlCol="0">
            <a:spAutoFit/>
          </a:bodyPr>
          <a:lstStyle/>
          <a:p>
            <a:r>
              <a:rPr lang="en-US" dirty="0" smtClean="0"/>
              <a:t>Uniform; 10,000 points, 2-dimensional</a:t>
            </a:r>
            <a:endParaRPr lang="en-US" dirty="0"/>
          </a:p>
        </p:txBody>
      </p:sp>
      <p:pic>
        <p:nvPicPr>
          <p:cNvPr id="10" name="Picture 9"/>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514600" y="1600200"/>
            <a:ext cx="4191000" cy="4191000"/>
          </a:xfrm>
          <a:prstGeom prst="rect">
            <a:avLst/>
          </a:prstGeom>
        </p:spPr>
      </p:pic>
    </p:spTree>
    <p:extLst>
      <p:ext uri="{BB962C8B-B14F-4D97-AF65-F5344CB8AC3E}">
        <p14:creationId xmlns:p14="http://schemas.microsoft.com/office/powerpoint/2010/main" val="615459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Evaluation Data</a:t>
            </a:r>
            <a:endParaRPr lang="en-US" dirty="0"/>
          </a:p>
        </p:txBody>
      </p:sp>
      <p:sp>
        <p:nvSpPr>
          <p:cNvPr id="9" name="TextBox 8"/>
          <p:cNvSpPr txBox="1"/>
          <p:nvPr/>
        </p:nvSpPr>
        <p:spPr>
          <a:xfrm>
            <a:off x="2673370" y="5943601"/>
            <a:ext cx="3574505" cy="369332"/>
          </a:xfrm>
          <a:prstGeom prst="rect">
            <a:avLst/>
          </a:prstGeom>
          <a:noFill/>
        </p:spPr>
        <p:txBody>
          <a:bodyPr wrap="none" rtlCol="0">
            <a:spAutoFit/>
          </a:bodyPr>
          <a:lstStyle/>
          <a:p>
            <a:r>
              <a:rPr lang="en-US" dirty="0" smtClean="0"/>
              <a:t>Rising; 10,000 points, 2-dimensional</a:t>
            </a:r>
            <a:endParaRPr lang="en-US" dirty="0"/>
          </a:p>
        </p:txBody>
      </p:sp>
      <p:pic>
        <p:nvPicPr>
          <p:cNvPr id="4" name="Picture 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309018" y="1417637"/>
            <a:ext cx="4525963" cy="4525963"/>
          </a:xfrm>
          <a:prstGeom prst="rect">
            <a:avLst/>
          </a:prstGeom>
        </p:spPr>
      </p:pic>
      <p:pic>
        <p:nvPicPr>
          <p:cNvPr id="6" name="Picture 5"/>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438400" y="1524000"/>
            <a:ext cx="4290589" cy="4290589"/>
          </a:xfrm>
          <a:prstGeom prst="rect">
            <a:avLst/>
          </a:prstGeom>
        </p:spPr>
      </p:pic>
    </p:spTree>
    <p:extLst>
      <p:ext uri="{BB962C8B-B14F-4D97-AF65-F5344CB8AC3E}">
        <p14:creationId xmlns:p14="http://schemas.microsoft.com/office/powerpoint/2010/main" val="40872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Evaluations</a:t>
            </a:r>
            <a:endParaRPr lang="en-US" dirty="0"/>
          </a:p>
        </p:txBody>
      </p:sp>
      <p:sp>
        <p:nvSpPr>
          <p:cNvPr id="3" name="Content Placeholder 2"/>
          <p:cNvSpPr>
            <a:spLocks noGrp="1"/>
          </p:cNvSpPr>
          <p:nvPr>
            <p:ph idx="1"/>
          </p:nvPr>
        </p:nvSpPr>
        <p:spPr/>
        <p:txBody>
          <a:bodyPr/>
          <a:lstStyle/>
          <a:p>
            <a:r>
              <a:rPr lang="en-US" dirty="0" smtClean="0"/>
              <a:t>Dominance Test: how many dominance comparisons performed by the algorithm</a:t>
            </a:r>
          </a:p>
          <a:p>
            <a:r>
              <a:rPr lang="en-US" dirty="0" smtClean="0"/>
              <a:t>Index Percentage: </a:t>
            </a:r>
            <a:r>
              <a:rPr lang="en-US" dirty="0" smtClean="0"/>
              <a:t>space overhead taken by the index in our data serialization technique</a:t>
            </a:r>
            <a:endParaRPr lang="en-US" dirty="0"/>
          </a:p>
        </p:txBody>
      </p:sp>
    </p:spTree>
    <p:extLst>
      <p:ext uri="{BB962C8B-B14F-4D97-AF65-F5344CB8AC3E}">
        <p14:creationId xmlns:p14="http://schemas.microsoft.com/office/powerpoint/2010/main" val="273167316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Dominance Tests</a:t>
            </a:r>
            <a:endParaRPr lang="en-US" dirty="0"/>
          </a:p>
        </p:txBody>
      </p:sp>
      <p:pic>
        <p:nvPicPr>
          <p:cNvPr id="7" name="Content Placeholder 6"/>
          <p:cNvPicPr>
            <a:picLocks noGrp="1" noChangeAspect="1"/>
          </p:cNvPicPr>
          <p:nvPr>
            <p:ph idx="1"/>
          </p:nvPr>
        </p:nvPicPr>
        <p:blipFill rotWithShape="1">
          <a:blip r:embed="rId2"/>
          <a:srcRect l="19246" t="6734" r="16786" b="2350"/>
          <a:stretch/>
        </p:blipFill>
        <p:spPr>
          <a:xfrm>
            <a:off x="2282972" y="1417638"/>
            <a:ext cx="4578056" cy="4754136"/>
          </a:xfrm>
          <a:prstGeom prst="rect">
            <a:avLst/>
          </a:prstGeom>
        </p:spPr>
      </p:pic>
    </p:spTree>
    <p:extLst>
      <p:ext uri="{BB962C8B-B14F-4D97-AF65-F5344CB8AC3E}">
        <p14:creationId xmlns:p14="http://schemas.microsoft.com/office/powerpoint/2010/main" val="42154525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Index Overhead</a:t>
            </a:r>
            <a:endParaRPr lang="en-US" dirty="0"/>
          </a:p>
        </p:txBody>
      </p:sp>
      <p:pic>
        <p:nvPicPr>
          <p:cNvPr id="4" name="Content Placeholder 3"/>
          <p:cNvPicPr>
            <a:picLocks noGrp="1" noChangeAspect="1"/>
          </p:cNvPicPr>
          <p:nvPr>
            <p:ph idx="1"/>
          </p:nvPr>
        </p:nvPicPr>
        <p:blipFill rotWithShape="1">
          <a:blip r:embed="rId2"/>
          <a:srcRect l="20476" t="13469" r="18017" b="2350"/>
          <a:stretch/>
        </p:blipFill>
        <p:spPr>
          <a:xfrm>
            <a:off x="2347119" y="1417638"/>
            <a:ext cx="4449762" cy="4449762"/>
          </a:xfrm>
          <a:prstGeom prst="rect">
            <a:avLst/>
          </a:prstGeom>
        </p:spPr>
      </p:pic>
    </p:spTree>
    <p:extLst>
      <p:ext uri="{BB962C8B-B14F-4D97-AF65-F5344CB8AC3E}">
        <p14:creationId xmlns:p14="http://schemas.microsoft.com/office/powerpoint/2010/main" val="39245815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dirty="0" smtClean="0"/>
              <a:t>IPS is able to handle multi-dimensional data record</a:t>
            </a:r>
          </a:p>
          <a:p>
            <a:r>
              <a:rPr lang="en-US" dirty="0" smtClean="0"/>
              <a:t>IPS </a:t>
            </a:r>
            <a:r>
              <a:rPr lang="en-US" dirty="0" smtClean="0"/>
              <a:t>is flexible to answer arbitrary criteria skyline queries</a:t>
            </a:r>
          </a:p>
          <a:p>
            <a:r>
              <a:rPr lang="en-US" dirty="0" smtClean="0"/>
              <a:t>IPS is more efficient than RPS</a:t>
            </a:r>
          </a:p>
          <a:p>
            <a:r>
              <a:rPr lang="en-US" dirty="0" smtClean="0"/>
              <a:t>Our serialization technique </a:t>
            </a:r>
            <a:r>
              <a:rPr lang="en-US" dirty="0" smtClean="0"/>
              <a:t>is efficient and able to support broadcast environment</a:t>
            </a:r>
            <a:endParaRPr lang="en-US" dirty="0"/>
          </a:p>
        </p:txBody>
      </p:sp>
    </p:spTree>
    <p:extLst>
      <p:ext uri="{BB962C8B-B14F-4D97-AF65-F5344CB8AC3E}">
        <p14:creationId xmlns:p14="http://schemas.microsoft.com/office/powerpoint/2010/main" val="341680088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Community Contribution</a:t>
            </a:r>
            <a:endParaRPr lang="en-US" dirty="0"/>
          </a:p>
        </p:txBody>
      </p:sp>
      <p:sp>
        <p:nvSpPr>
          <p:cNvPr id="3" name="Content Placeholder 2"/>
          <p:cNvSpPr>
            <a:spLocks noGrp="1"/>
          </p:cNvSpPr>
          <p:nvPr>
            <p:ph idx="1"/>
          </p:nvPr>
        </p:nvSpPr>
        <p:spPr/>
        <p:txBody>
          <a:bodyPr>
            <a:normAutofit fontScale="47500" lnSpcReduction="20000"/>
          </a:bodyPr>
          <a:lstStyle/>
          <a:p>
            <a:pPr marL="514350" indent="-514350">
              <a:buFont typeface="+mj-lt"/>
              <a:buAutoNum type="arabicPeriod"/>
            </a:pPr>
            <a:r>
              <a:rPr lang="en-US" dirty="0" smtClean="0"/>
              <a:t>Chih-</a:t>
            </a:r>
            <a:r>
              <a:rPr lang="en-US" dirty="0" err="1" smtClean="0"/>
              <a:t>Jye</a:t>
            </a:r>
            <a:r>
              <a:rPr lang="en-US" dirty="0" smtClean="0"/>
              <a:t> </a:t>
            </a:r>
            <a:r>
              <a:rPr lang="en-US" dirty="0"/>
              <a:t>Wang and Wei-Shinn Ku, “Efficient Evaluation of Skyline Queries in Wireless Data Broadcast Environments,” In Proceedings of the 20th ACM SIGSPATIAL International Conference on Advances in Geographic Information Systems (ACM SIGSPATIAL GIS), Redondo Beach, CA, USA, 2012.</a:t>
            </a:r>
            <a:endParaRPr lang="en-US" dirty="0" smtClean="0"/>
          </a:p>
          <a:p>
            <a:pPr marL="514350" indent="-514350">
              <a:buFont typeface="+mj-lt"/>
              <a:buAutoNum type="arabicPeriod"/>
            </a:pPr>
            <a:r>
              <a:rPr lang="en-US" dirty="0" smtClean="0"/>
              <a:t>Jang</a:t>
            </a:r>
            <a:r>
              <a:rPr lang="en-US" dirty="0"/>
              <a:t>, </a:t>
            </a:r>
            <a:r>
              <a:rPr lang="en-US" dirty="0" err="1"/>
              <a:t>Miyoung</a:t>
            </a:r>
            <a:r>
              <a:rPr lang="en-US" dirty="0"/>
              <a:t>, Min Yoon, and Jae-Woo Chang. "A New Query Integrity Verification Method with Cluster-based Data Transformation in Cloud Computing Environment." </a:t>
            </a:r>
            <a:r>
              <a:rPr lang="en-US" i="1" dirty="0"/>
              <a:t>International Journal of Smart Home</a:t>
            </a:r>
            <a:r>
              <a:rPr lang="en-US" dirty="0"/>
              <a:t> 9.4 (2015</a:t>
            </a:r>
            <a:r>
              <a:rPr lang="en-US" dirty="0" smtClean="0"/>
              <a:t>).</a:t>
            </a:r>
          </a:p>
          <a:p>
            <a:pPr marL="514350" indent="-514350">
              <a:buFont typeface="+mj-lt"/>
              <a:buAutoNum type="arabicPeriod"/>
            </a:pPr>
            <a:r>
              <a:rPr lang="en-US" dirty="0"/>
              <a:t>Jang, </a:t>
            </a:r>
            <a:r>
              <a:rPr lang="en-US" dirty="0" err="1"/>
              <a:t>Miyoung</a:t>
            </a:r>
            <a:r>
              <a:rPr lang="en-US" dirty="0"/>
              <a:t>, et al. "Clustering-Based Query Result Authentication for Encrypted Databases in Cloud." </a:t>
            </a:r>
            <a:r>
              <a:rPr lang="en-US" i="1" dirty="0"/>
              <a:t>High Performance Computing and Communications, 2014 IEEE 6th Intl </a:t>
            </a:r>
            <a:r>
              <a:rPr lang="en-US" i="1" dirty="0" err="1"/>
              <a:t>Symp</a:t>
            </a:r>
            <a:r>
              <a:rPr lang="en-US" i="1" dirty="0"/>
              <a:t> on Cyberspace Safety and Security, 2014 IEEE 11th Intl </a:t>
            </a:r>
            <a:r>
              <a:rPr lang="en-US" i="1" dirty="0" err="1"/>
              <a:t>Conf</a:t>
            </a:r>
            <a:r>
              <a:rPr lang="en-US" i="1" dirty="0"/>
              <a:t> on Embedded Software and </a:t>
            </a:r>
            <a:r>
              <a:rPr lang="en-US" i="1" dirty="0" err="1"/>
              <a:t>Syst</a:t>
            </a:r>
            <a:r>
              <a:rPr lang="en-US" i="1" dirty="0"/>
              <a:t> (HPCC, CSS, ICESS), 2014 IEEE Intl </a:t>
            </a:r>
            <a:r>
              <a:rPr lang="en-US" i="1" dirty="0" err="1"/>
              <a:t>Conf</a:t>
            </a:r>
            <a:r>
              <a:rPr lang="en-US" i="1" dirty="0"/>
              <a:t> on</a:t>
            </a:r>
            <a:r>
              <a:rPr lang="en-US" dirty="0"/>
              <a:t>. IEEE, 2014</a:t>
            </a:r>
            <a:r>
              <a:rPr lang="en-US" dirty="0" smtClean="0"/>
              <a:t>.</a:t>
            </a:r>
          </a:p>
          <a:p>
            <a:pPr marL="514350" indent="-514350">
              <a:buFont typeface="+mj-lt"/>
              <a:buAutoNum type="arabicPeriod"/>
            </a:pPr>
            <a:r>
              <a:rPr lang="en-US" dirty="0"/>
              <a:t>Jang, </a:t>
            </a:r>
            <a:r>
              <a:rPr lang="en-US" dirty="0" err="1"/>
              <a:t>Miyoung</a:t>
            </a:r>
            <a:r>
              <a:rPr lang="en-US" dirty="0"/>
              <a:t>, </a:t>
            </a:r>
            <a:r>
              <a:rPr lang="en-US" dirty="0" err="1"/>
              <a:t>Ara</a:t>
            </a:r>
            <a:r>
              <a:rPr lang="en-US" dirty="0"/>
              <a:t> Jo, and Jae-Woo Chang. "A privacy-aware query authentication index for encrypted database in cloud." </a:t>
            </a:r>
            <a:r>
              <a:rPr lang="en-US" i="1" dirty="0"/>
              <a:t>Internet Technology and Secured Transactions (ICITST), 2013 8th International Conference for</a:t>
            </a:r>
            <a:r>
              <a:rPr lang="en-US" dirty="0"/>
              <a:t>. IEEE, 2013</a:t>
            </a:r>
            <a:r>
              <a:rPr lang="en-US" dirty="0" smtClean="0"/>
              <a:t>.</a:t>
            </a:r>
          </a:p>
          <a:p>
            <a:pPr marL="514350" indent="-514350">
              <a:buFont typeface="+mj-lt"/>
              <a:buAutoNum type="arabicPeriod"/>
            </a:pPr>
            <a:r>
              <a:rPr lang="en-US" dirty="0"/>
              <a:t>Jang, </a:t>
            </a:r>
            <a:r>
              <a:rPr lang="en-US" dirty="0" err="1"/>
              <a:t>Miyoung</a:t>
            </a:r>
            <a:r>
              <a:rPr lang="en-US" dirty="0"/>
              <a:t>, </a:t>
            </a:r>
            <a:r>
              <a:rPr lang="en-US" dirty="0" err="1"/>
              <a:t>Ara</a:t>
            </a:r>
            <a:r>
              <a:rPr lang="en-US" dirty="0"/>
              <a:t> Jo, and Jae-Woo Chang. "Encrypted Data Group Authentication for Outsourced Databases." </a:t>
            </a:r>
            <a:r>
              <a:rPr lang="en-US" i="1" dirty="0"/>
              <a:t>Ubiquitous Computing Application and Wireless Sensor</a:t>
            </a:r>
            <a:r>
              <a:rPr lang="en-US" dirty="0"/>
              <a:t>. Springer Netherlands, 2015. 695-705</a:t>
            </a:r>
            <a:r>
              <a:rPr lang="en-US" dirty="0" smtClean="0"/>
              <a:t>.</a:t>
            </a:r>
          </a:p>
          <a:p>
            <a:pPr marL="514350" indent="-514350">
              <a:buFont typeface="+mj-lt"/>
              <a:buAutoNum type="arabicPeriod"/>
            </a:pPr>
            <a:r>
              <a:rPr lang="en-US" dirty="0"/>
              <a:t>Liu, </a:t>
            </a:r>
            <a:r>
              <a:rPr lang="en-US" dirty="0" err="1"/>
              <a:t>Chuan</a:t>
            </a:r>
            <a:r>
              <a:rPr lang="en-US" dirty="0"/>
              <a:t>-Ming, and Kai-An Yu. "Effective Skyline Query Execution in Wireless Broadcast Environments." </a:t>
            </a:r>
            <a:r>
              <a:rPr lang="en-US" i="1" dirty="0"/>
              <a:t>Database and Expert Systems Applications</a:t>
            </a:r>
            <a:r>
              <a:rPr lang="en-US" dirty="0"/>
              <a:t>. Springer International Publishing, 2014</a:t>
            </a:r>
            <a:r>
              <a:rPr lang="en-US" dirty="0" smtClean="0"/>
              <a:t>.</a:t>
            </a:r>
          </a:p>
          <a:p>
            <a:pPr marL="514350" indent="-514350">
              <a:buFont typeface="+mj-lt"/>
              <a:buAutoNum type="arabicPeriod"/>
            </a:pPr>
            <a:r>
              <a:rPr lang="zh-TW" altLang="en-US" dirty="0"/>
              <a:t>游凱安</a:t>
            </a:r>
            <a:r>
              <a:rPr lang="en-US" altLang="zh-TW" dirty="0"/>
              <a:t>. "</a:t>
            </a:r>
            <a:r>
              <a:rPr lang="zh-TW" altLang="en-US" dirty="0"/>
              <a:t>在廣播環境下提供針對位置相關的天際線查詢協定</a:t>
            </a:r>
            <a:r>
              <a:rPr lang="en-US" altLang="zh-TW" dirty="0"/>
              <a:t>." (2013).</a:t>
            </a:r>
            <a:endParaRPr lang="en-US" dirty="0"/>
          </a:p>
        </p:txBody>
      </p:sp>
    </p:spTree>
    <p:extLst>
      <p:ext uri="{BB962C8B-B14F-4D97-AF65-F5344CB8AC3E}">
        <p14:creationId xmlns:p14="http://schemas.microsoft.com/office/powerpoint/2010/main" val="64855906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MDPX and Hierarchical Relational Database</a:t>
            </a:r>
            <a:endParaRPr lang="en-US" dirty="0"/>
          </a:p>
        </p:txBody>
      </p:sp>
      <p:sp>
        <p:nvSpPr>
          <p:cNvPr id="6" name="Text Placeholder 5"/>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117496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Multi-dimensional Skyline Computation via R-Tree Spatial Index</a:t>
            </a:r>
          </a:p>
          <a:p>
            <a:pPr lvl="1"/>
            <a:r>
              <a:rPr lang="en-US" dirty="0" smtClean="0"/>
              <a:t>Introduction</a:t>
            </a:r>
          </a:p>
          <a:p>
            <a:pPr lvl="1"/>
            <a:r>
              <a:rPr lang="en-US" dirty="0" smtClean="0"/>
              <a:t>Related Works</a:t>
            </a:r>
          </a:p>
          <a:p>
            <a:pPr lvl="1"/>
            <a:r>
              <a:rPr lang="en-US" dirty="0" smtClean="0"/>
              <a:t>IPS:</a:t>
            </a:r>
            <a:r>
              <a:rPr lang="en-US" dirty="0"/>
              <a:t> </a:t>
            </a:r>
            <a:r>
              <a:rPr lang="en-US" dirty="0" smtClean="0"/>
              <a:t>Index-Based Pruning Skyline</a:t>
            </a:r>
          </a:p>
          <a:p>
            <a:pPr lvl="1"/>
            <a:r>
              <a:rPr lang="en-US" dirty="0" smtClean="0"/>
              <a:t>Experimental Evaluation</a:t>
            </a:r>
          </a:p>
          <a:p>
            <a:r>
              <a:rPr lang="en-US" dirty="0"/>
              <a:t>MDPX and Hierarchical Relational </a:t>
            </a:r>
            <a:r>
              <a:rPr lang="en-US" dirty="0" smtClean="0"/>
              <a:t>Database</a:t>
            </a:r>
          </a:p>
          <a:p>
            <a:pPr lvl="1"/>
            <a:r>
              <a:rPr lang="en-US" dirty="0" smtClean="0"/>
              <a:t>Introduction to MDPX and MDPX Database</a:t>
            </a:r>
          </a:p>
          <a:p>
            <a:pPr lvl="1"/>
            <a:r>
              <a:rPr lang="en-US" dirty="0" smtClean="0"/>
              <a:t>Related Works		</a:t>
            </a:r>
          </a:p>
          <a:p>
            <a:pPr lvl="1"/>
            <a:r>
              <a:rPr lang="en-US" dirty="0" smtClean="0"/>
              <a:t>Hierarchical Relational Database and Nested Sets Model</a:t>
            </a:r>
          </a:p>
          <a:p>
            <a:pPr lvl="1"/>
            <a:r>
              <a:rPr lang="en-US" dirty="0" smtClean="0"/>
              <a:t>Performance Evaluation</a:t>
            </a:r>
          </a:p>
          <a:p>
            <a:r>
              <a:rPr lang="en-US" dirty="0" smtClean="0"/>
              <a:t>Geo-Store: A Spatially-Aware SPARQL Evaluation Engine</a:t>
            </a:r>
          </a:p>
          <a:p>
            <a:pPr lvl="1"/>
            <a:r>
              <a:rPr lang="en-US" dirty="0" smtClean="0"/>
              <a:t>Introduction to Semantic Web, RDF, and SPARQL</a:t>
            </a:r>
          </a:p>
          <a:p>
            <a:pPr lvl="1"/>
            <a:r>
              <a:rPr lang="en-US" dirty="0" smtClean="0"/>
              <a:t>Spatial-Aware RDF index</a:t>
            </a:r>
          </a:p>
          <a:p>
            <a:pPr lvl="1"/>
            <a:r>
              <a:rPr lang="en-US" dirty="0" smtClean="0"/>
              <a:t>Experimental Results</a:t>
            </a:r>
          </a:p>
          <a:p>
            <a:pPr marL="0" indent="0">
              <a:buNone/>
            </a:pPr>
            <a:endParaRPr lang="en-US" dirty="0" smtClean="0"/>
          </a:p>
        </p:txBody>
      </p:sp>
    </p:spTree>
    <p:extLst>
      <p:ext uri="{BB962C8B-B14F-4D97-AF65-F5344CB8AC3E}">
        <p14:creationId xmlns:p14="http://schemas.microsoft.com/office/powerpoint/2010/main" val="42579565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Magnetized Dusty Plasma Experiment (MDPX)</a:t>
            </a:r>
            <a:r>
              <a:rPr lang="en-US" baseline="30000" dirty="0" smtClean="0"/>
              <a:t>[1]</a:t>
            </a:r>
            <a:endParaRPr lang="en-US" baseline="30000" dirty="0"/>
          </a:p>
        </p:txBody>
      </p:sp>
      <p:sp>
        <p:nvSpPr>
          <p:cNvPr id="5" name="Content Placeholder 4"/>
          <p:cNvSpPr>
            <a:spLocks noGrp="1"/>
          </p:cNvSpPr>
          <p:nvPr>
            <p:ph idx="1"/>
          </p:nvPr>
        </p:nvSpPr>
        <p:spPr/>
        <p:txBody>
          <a:bodyPr>
            <a:normAutofit/>
          </a:bodyPr>
          <a:lstStyle/>
          <a:p>
            <a:r>
              <a:rPr lang="en-US" dirty="0" smtClean="0"/>
              <a:t>Advanced plasma experiment facility</a:t>
            </a:r>
          </a:p>
          <a:p>
            <a:r>
              <a:rPr lang="en-US" dirty="0" smtClean="0"/>
              <a:t>Directed by Dr. Edward Thomas, Jr. started around 2013</a:t>
            </a:r>
          </a:p>
          <a:p>
            <a:r>
              <a:rPr lang="en-US" dirty="0" smtClean="0"/>
              <a:t>Multi-institutional, lead </a:t>
            </a:r>
            <a:r>
              <a:rPr lang="en-US" dirty="0" smtClean="0"/>
              <a:t>by </a:t>
            </a:r>
            <a:r>
              <a:rPr lang="en-US" dirty="0" smtClean="0"/>
              <a:t>Auburn University</a:t>
            </a:r>
          </a:p>
          <a:p>
            <a:r>
              <a:rPr lang="en-US" dirty="0" smtClean="0"/>
              <a:t>Consists </a:t>
            </a:r>
            <a:r>
              <a:rPr lang="en-US" dirty="0" smtClean="0"/>
              <a:t>many devices that requires software control and </a:t>
            </a:r>
            <a:r>
              <a:rPr lang="en-US" dirty="0" smtClean="0"/>
              <a:t>coordination</a:t>
            </a:r>
          </a:p>
          <a:p>
            <a:r>
              <a:rPr lang="en-US" dirty="0" smtClean="0"/>
              <a:t>Great opportunity to learn information management and control sys of scientific apps</a:t>
            </a:r>
            <a:endParaRPr lang="en-US" dirty="0" smtClean="0"/>
          </a:p>
        </p:txBody>
      </p:sp>
      <p:sp>
        <p:nvSpPr>
          <p:cNvPr id="6" name="TextBox 5"/>
          <p:cNvSpPr txBox="1"/>
          <p:nvPr/>
        </p:nvSpPr>
        <p:spPr>
          <a:xfrm>
            <a:off x="457200" y="6231523"/>
            <a:ext cx="8229600" cy="338554"/>
          </a:xfrm>
          <a:prstGeom prst="rect">
            <a:avLst/>
          </a:prstGeom>
          <a:noFill/>
        </p:spPr>
        <p:txBody>
          <a:bodyPr wrap="square" rtlCol="0">
            <a:spAutoFit/>
          </a:bodyPr>
          <a:lstStyle/>
          <a:p>
            <a:pPr marL="228600" indent="-228600">
              <a:buFont typeface="+mj-lt"/>
              <a:buAutoNum type="arabicPeriod"/>
            </a:pPr>
            <a:r>
              <a:rPr lang="en-US" sz="800" dirty="0"/>
              <a:t>E</a:t>
            </a:r>
            <a:r>
              <a:rPr lang="en-US" sz="800" dirty="0" smtClean="0"/>
              <a:t>. Thomas, Jr., </a:t>
            </a:r>
            <a:r>
              <a:rPr lang="en-US" sz="800" dirty="0"/>
              <a:t>U. </a:t>
            </a:r>
            <a:r>
              <a:rPr lang="en-US" sz="800" dirty="0" err="1"/>
              <a:t>Konopka</a:t>
            </a:r>
            <a:r>
              <a:rPr lang="en-US" sz="800" dirty="0"/>
              <a:t>, D. </a:t>
            </a:r>
            <a:r>
              <a:rPr lang="en-US" sz="800" dirty="0" err="1"/>
              <a:t>Artis</a:t>
            </a:r>
            <a:r>
              <a:rPr lang="en-US" sz="800" dirty="0"/>
              <a:t>, B. Lynch, S. Leblanc, S. Adams, R. L. </a:t>
            </a:r>
            <a:r>
              <a:rPr lang="en-US" sz="800" dirty="0" err="1" smtClean="0"/>
              <a:t>Merlino</a:t>
            </a:r>
            <a:r>
              <a:rPr lang="en-US" sz="800" dirty="0" smtClean="0"/>
              <a:t>, and </a:t>
            </a:r>
            <a:r>
              <a:rPr lang="en-US" sz="800" dirty="0"/>
              <a:t>M. Rosenberg. The magnetized dusty plasma experiment (</a:t>
            </a:r>
            <a:r>
              <a:rPr lang="en-US" sz="800" dirty="0" err="1"/>
              <a:t>mdpx</a:t>
            </a:r>
            <a:r>
              <a:rPr lang="en-US" sz="800" dirty="0"/>
              <a:t>). Journal of </a:t>
            </a:r>
            <a:r>
              <a:rPr lang="en-US" sz="800" dirty="0" smtClean="0"/>
              <a:t>Plasma Physics</a:t>
            </a:r>
            <a:r>
              <a:rPr lang="en-US" sz="800" dirty="0"/>
              <a:t>, FirstView:1–21, 3 2015.</a:t>
            </a:r>
            <a:endParaRPr lang="en-US" sz="800" dirty="0"/>
          </a:p>
        </p:txBody>
      </p:sp>
    </p:spTree>
    <p:extLst>
      <p:ext uri="{BB962C8B-B14F-4D97-AF65-F5344CB8AC3E}">
        <p14:creationId xmlns:p14="http://schemas.microsoft.com/office/powerpoint/2010/main" val="317992134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a:t>
            </a:r>
            <a:r>
              <a:rPr lang="en-US" dirty="0" smtClean="0"/>
              <a:t>Pictures</a:t>
            </a:r>
            <a:r>
              <a:rPr lang="en-US" baseline="30000" dirty="0" smtClean="0"/>
              <a:t>[1]</a:t>
            </a:r>
            <a:endParaRPr lang="en-US" baseline="30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733549"/>
            <a:ext cx="3124200" cy="416242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250" y="2057398"/>
            <a:ext cx="4781550" cy="3514725"/>
          </a:xfrm>
          <a:prstGeom prst="rect">
            <a:avLst/>
          </a:prstGeom>
        </p:spPr>
      </p:pic>
      <p:sp>
        <p:nvSpPr>
          <p:cNvPr id="7" name="TextBox 6"/>
          <p:cNvSpPr txBox="1"/>
          <p:nvPr/>
        </p:nvSpPr>
        <p:spPr>
          <a:xfrm>
            <a:off x="457200" y="6231523"/>
            <a:ext cx="8229600" cy="461665"/>
          </a:xfrm>
          <a:prstGeom prst="rect">
            <a:avLst/>
          </a:prstGeom>
          <a:noFill/>
        </p:spPr>
        <p:txBody>
          <a:bodyPr wrap="square" rtlCol="0">
            <a:spAutoFit/>
          </a:bodyPr>
          <a:lstStyle/>
          <a:p>
            <a:pPr marL="228600" indent="-228600">
              <a:buFont typeface="+mj-lt"/>
              <a:buAutoNum type="arabicPeriod"/>
            </a:pPr>
            <a:r>
              <a:rPr lang="en-US" sz="800" dirty="0"/>
              <a:t>E</a:t>
            </a:r>
            <a:r>
              <a:rPr lang="en-US" sz="800" dirty="0" smtClean="0"/>
              <a:t>. Thomas, Jr., </a:t>
            </a:r>
            <a:r>
              <a:rPr lang="en-US" sz="800" dirty="0"/>
              <a:t>U. </a:t>
            </a:r>
            <a:r>
              <a:rPr lang="en-US" sz="800" dirty="0" err="1"/>
              <a:t>Konopka</a:t>
            </a:r>
            <a:r>
              <a:rPr lang="en-US" sz="800" dirty="0"/>
              <a:t>, D. </a:t>
            </a:r>
            <a:r>
              <a:rPr lang="en-US" sz="800" dirty="0" err="1"/>
              <a:t>Artis</a:t>
            </a:r>
            <a:r>
              <a:rPr lang="en-US" sz="800" dirty="0"/>
              <a:t>, B. Lynch, S. Leblanc, S. Adams, R. L. </a:t>
            </a:r>
            <a:r>
              <a:rPr lang="en-US" sz="800" dirty="0" err="1" smtClean="0"/>
              <a:t>Merlino</a:t>
            </a:r>
            <a:r>
              <a:rPr lang="en-US" sz="800" dirty="0" smtClean="0"/>
              <a:t>, and </a:t>
            </a:r>
            <a:r>
              <a:rPr lang="en-US" sz="800" dirty="0"/>
              <a:t>M. Rosenberg. The magnetized dusty plasma experiment (</a:t>
            </a:r>
            <a:r>
              <a:rPr lang="en-US" sz="800" dirty="0" err="1"/>
              <a:t>mdpx</a:t>
            </a:r>
            <a:r>
              <a:rPr lang="en-US" sz="800" dirty="0"/>
              <a:t>). Journal of </a:t>
            </a:r>
            <a:r>
              <a:rPr lang="en-US" sz="800" dirty="0" smtClean="0"/>
              <a:t>Plasma Physics</a:t>
            </a:r>
            <a:r>
              <a:rPr lang="en-US" sz="800" dirty="0"/>
              <a:t>, FirstView:1–21, 3 2015</a:t>
            </a:r>
            <a:r>
              <a:rPr lang="en-US" sz="800" dirty="0" smtClean="0"/>
              <a:t>.</a:t>
            </a:r>
          </a:p>
          <a:p>
            <a:pPr marL="228600" indent="-228600">
              <a:buFont typeface="+mj-lt"/>
              <a:buAutoNum type="arabicPeriod"/>
            </a:pPr>
            <a:r>
              <a:rPr lang="en-US" sz="800" dirty="0"/>
              <a:t>https://</a:t>
            </a:r>
            <a:r>
              <a:rPr lang="en-US" sz="800" dirty="0" smtClean="0"/>
              <a:t>www.youtube.com/watch?v=UUudF9pZV3k</a:t>
            </a:r>
            <a:endParaRPr lang="en-US" sz="800" dirty="0"/>
          </a:p>
        </p:txBody>
      </p:sp>
    </p:spTree>
    <p:extLst>
      <p:ext uri="{BB962C8B-B14F-4D97-AF65-F5344CB8AC3E}">
        <p14:creationId xmlns:p14="http://schemas.microsoft.com/office/powerpoint/2010/main" val="381436124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MDPX Control and Data Acquisition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Computer Control </a:t>
            </a:r>
            <a:r>
              <a:rPr lang="en-US" dirty="0" smtClean="0"/>
              <a:t>System</a:t>
            </a:r>
            <a:r>
              <a:rPr lang="en-US" baseline="30000" dirty="0" smtClean="0"/>
              <a:t>[1]</a:t>
            </a:r>
            <a:endParaRPr lang="en-US" baseline="30000" dirty="0" smtClean="0"/>
          </a:p>
          <a:p>
            <a:pPr lvl="1"/>
            <a:r>
              <a:rPr lang="en-US" dirty="0" err="1" smtClean="0"/>
              <a:t>LabView</a:t>
            </a:r>
            <a:r>
              <a:rPr lang="en-US" baseline="30000" dirty="0" smtClean="0"/>
              <a:t>[2]</a:t>
            </a:r>
            <a:r>
              <a:rPr lang="en-US" dirty="0" smtClean="0"/>
              <a:t> </a:t>
            </a:r>
            <a:r>
              <a:rPr lang="en-US" dirty="0" smtClean="0"/>
              <a:t>control software</a:t>
            </a:r>
          </a:p>
          <a:p>
            <a:pPr lvl="1"/>
            <a:r>
              <a:rPr lang="en-US" dirty="0" smtClean="0"/>
              <a:t>Communication with physical devices through National Instruments PXIe-1075 Chassis</a:t>
            </a:r>
          </a:p>
          <a:p>
            <a:pPr lvl="1"/>
            <a:r>
              <a:rPr lang="en-US" dirty="0" smtClean="0"/>
              <a:t>Data is taken by </a:t>
            </a:r>
            <a:r>
              <a:rPr lang="en-US" dirty="0" err="1" smtClean="0"/>
              <a:t>LabView</a:t>
            </a:r>
            <a:r>
              <a:rPr lang="en-US" dirty="0" smtClean="0"/>
              <a:t> software and archived in various forms</a:t>
            </a:r>
          </a:p>
          <a:p>
            <a:r>
              <a:rPr lang="en-US" dirty="0" smtClean="0"/>
              <a:t>Data Storage</a:t>
            </a:r>
          </a:p>
          <a:p>
            <a:pPr lvl="1"/>
            <a:r>
              <a:rPr lang="en-US" dirty="0" smtClean="0"/>
              <a:t>Disk storage: raw measurements, image and video files</a:t>
            </a:r>
          </a:p>
          <a:p>
            <a:pPr lvl="1"/>
            <a:r>
              <a:rPr lang="en-US" dirty="0" smtClean="0"/>
              <a:t>Searchable catalog: relational database</a:t>
            </a:r>
          </a:p>
          <a:p>
            <a:pPr lvl="1"/>
            <a:endParaRPr lang="en-US" dirty="0"/>
          </a:p>
        </p:txBody>
      </p:sp>
      <p:sp>
        <p:nvSpPr>
          <p:cNvPr id="4" name="TextBox 3"/>
          <p:cNvSpPr txBox="1"/>
          <p:nvPr/>
        </p:nvSpPr>
        <p:spPr>
          <a:xfrm>
            <a:off x="457200" y="6231523"/>
            <a:ext cx="8229600" cy="461665"/>
          </a:xfrm>
          <a:prstGeom prst="rect">
            <a:avLst/>
          </a:prstGeom>
          <a:noFill/>
        </p:spPr>
        <p:txBody>
          <a:bodyPr wrap="square" rtlCol="0">
            <a:spAutoFit/>
          </a:bodyPr>
          <a:lstStyle/>
          <a:p>
            <a:pPr marL="228600" indent="-228600">
              <a:buFont typeface="+mj-lt"/>
              <a:buAutoNum type="arabicPeriod"/>
            </a:pPr>
            <a:r>
              <a:rPr lang="en-US" sz="800" dirty="0"/>
              <a:t>E</a:t>
            </a:r>
            <a:r>
              <a:rPr lang="en-US" sz="800" dirty="0" smtClean="0"/>
              <a:t>. Thomas, Jr., </a:t>
            </a:r>
            <a:r>
              <a:rPr lang="en-US" sz="800" dirty="0"/>
              <a:t>U. </a:t>
            </a:r>
            <a:r>
              <a:rPr lang="en-US" sz="800" dirty="0" err="1"/>
              <a:t>Konopka</a:t>
            </a:r>
            <a:r>
              <a:rPr lang="en-US" sz="800" dirty="0"/>
              <a:t>, D. </a:t>
            </a:r>
            <a:r>
              <a:rPr lang="en-US" sz="800" dirty="0" err="1"/>
              <a:t>Artis</a:t>
            </a:r>
            <a:r>
              <a:rPr lang="en-US" sz="800" dirty="0"/>
              <a:t>, B. Lynch, S. Leblanc, S. Adams, R. L. </a:t>
            </a:r>
            <a:r>
              <a:rPr lang="en-US" sz="800" dirty="0" err="1" smtClean="0"/>
              <a:t>Merlino</a:t>
            </a:r>
            <a:r>
              <a:rPr lang="en-US" sz="800" dirty="0" smtClean="0"/>
              <a:t>, and </a:t>
            </a:r>
            <a:r>
              <a:rPr lang="en-US" sz="800" dirty="0"/>
              <a:t>M. Rosenberg. The magnetized dusty plasma experiment (</a:t>
            </a:r>
            <a:r>
              <a:rPr lang="en-US" sz="800" dirty="0" err="1"/>
              <a:t>mdpx</a:t>
            </a:r>
            <a:r>
              <a:rPr lang="en-US" sz="800" dirty="0"/>
              <a:t>). Journal of </a:t>
            </a:r>
            <a:r>
              <a:rPr lang="en-US" sz="800" dirty="0" smtClean="0"/>
              <a:t>Plasma Physics</a:t>
            </a:r>
            <a:r>
              <a:rPr lang="en-US" sz="800" dirty="0"/>
              <a:t>, FirstView:1–21, 3 </a:t>
            </a:r>
            <a:r>
              <a:rPr lang="en-US" sz="800" dirty="0" smtClean="0"/>
              <a:t>2015.</a:t>
            </a:r>
          </a:p>
          <a:p>
            <a:pPr marL="228600" indent="-228600">
              <a:buFont typeface="+mj-lt"/>
              <a:buAutoNum type="arabicPeriod"/>
            </a:pPr>
            <a:r>
              <a:rPr lang="en-US" sz="800" dirty="0" smtClean="0"/>
              <a:t>National </a:t>
            </a:r>
            <a:r>
              <a:rPr lang="en-US" sz="800" dirty="0"/>
              <a:t>Instruments. </a:t>
            </a:r>
            <a:r>
              <a:rPr lang="en-US" sz="800" dirty="0" err="1"/>
              <a:t>Labview</a:t>
            </a:r>
            <a:r>
              <a:rPr lang="en-US" sz="800" dirty="0"/>
              <a:t> system design software. </a:t>
            </a:r>
            <a:r>
              <a:rPr lang="en-US" sz="800" dirty="0">
                <a:hlinkClick r:id="rId2"/>
              </a:rPr>
              <a:t>http://www.ni.com/labview</a:t>
            </a:r>
            <a:r>
              <a:rPr lang="en-US" sz="800" dirty="0" smtClean="0">
                <a:hlinkClick r:id="rId2"/>
              </a:rPr>
              <a:t>/</a:t>
            </a:r>
            <a:r>
              <a:rPr lang="en-US" sz="800" dirty="0" smtClean="0"/>
              <a:t>, November </a:t>
            </a:r>
            <a:r>
              <a:rPr lang="en-US" sz="800" dirty="0"/>
              <a:t>2015.</a:t>
            </a:r>
            <a:endParaRPr lang="en-US" sz="800" dirty="0"/>
          </a:p>
        </p:txBody>
      </p:sp>
    </p:spTree>
    <p:extLst>
      <p:ext uri="{BB962C8B-B14F-4D97-AF65-F5344CB8AC3E}">
        <p14:creationId xmlns:p14="http://schemas.microsoft.com/office/powerpoint/2010/main" val="234394018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MDPX Control and Data Acquisition</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1160" y="1600200"/>
            <a:ext cx="6761679" cy="4525963"/>
          </a:xfrm>
        </p:spPr>
      </p:pic>
      <p:sp>
        <p:nvSpPr>
          <p:cNvPr id="7" name="Rectangle 6"/>
          <p:cNvSpPr/>
          <p:nvPr/>
        </p:nvSpPr>
        <p:spPr>
          <a:xfrm>
            <a:off x="2438400" y="5181600"/>
            <a:ext cx="2590800" cy="1066800"/>
          </a:xfrm>
          <a:prstGeom prst="rect">
            <a:avLst/>
          </a:prstGeom>
          <a:solidFill>
            <a:schemeClr val="accent5">
              <a:lumMod val="75000"/>
            </a:schemeClr>
          </a:solidFill>
          <a:ln w="3175">
            <a:solidFill>
              <a:schemeClr val="bg1">
                <a:lumMod val="95000"/>
              </a:schemeClr>
            </a:solidFill>
          </a:ln>
          <a:effectLst>
            <a:outerShdw blurRad="50800" dist="38100" dir="2700000" sx="98000" sy="98000" algn="tl"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lowchart: Magnetic Disk 5"/>
          <p:cNvSpPr/>
          <p:nvPr/>
        </p:nvSpPr>
        <p:spPr>
          <a:xfrm>
            <a:off x="2743200" y="5334000"/>
            <a:ext cx="457200" cy="563563"/>
          </a:xfrm>
          <a:prstGeom prst="flowChartMagneticDisk">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Magnetic Disk 8"/>
          <p:cNvSpPr/>
          <p:nvPr/>
        </p:nvSpPr>
        <p:spPr>
          <a:xfrm>
            <a:off x="3879501" y="5333999"/>
            <a:ext cx="457200" cy="563563"/>
          </a:xfrm>
          <a:prstGeom prst="flowChartMagneticDisk">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3630791" y="5910282"/>
            <a:ext cx="954620" cy="276999"/>
          </a:xfrm>
          <a:prstGeom prst="rect">
            <a:avLst/>
          </a:prstGeom>
          <a:noFill/>
        </p:spPr>
        <p:txBody>
          <a:bodyPr wrap="none" rtlCol="0">
            <a:spAutoFit/>
          </a:bodyPr>
          <a:lstStyle/>
          <a:p>
            <a:r>
              <a:rPr lang="en-US" sz="1200" dirty="0" smtClean="0"/>
              <a:t>Disk Storage</a:t>
            </a:r>
            <a:endParaRPr lang="en-US" sz="1200" dirty="0"/>
          </a:p>
        </p:txBody>
      </p:sp>
      <p:sp>
        <p:nvSpPr>
          <p:cNvPr id="11" name="TextBox 10"/>
          <p:cNvSpPr txBox="1"/>
          <p:nvPr/>
        </p:nvSpPr>
        <p:spPr>
          <a:xfrm>
            <a:off x="2560639" y="5847060"/>
            <a:ext cx="947914" cy="461665"/>
          </a:xfrm>
          <a:prstGeom prst="rect">
            <a:avLst/>
          </a:prstGeom>
          <a:noFill/>
        </p:spPr>
        <p:txBody>
          <a:bodyPr wrap="square" rtlCol="0">
            <a:spAutoFit/>
          </a:bodyPr>
          <a:lstStyle/>
          <a:p>
            <a:r>
              <a:rPr lang="en-US" sz="1200" dirty="0" smtClean="0"/>
              <a:t>Relational Database</a:t>
            </a:r>
            <a:endParaRPr lang="en-US" sz="1200" dirty="0"/>
          </a:p>
        </p:txBody>
      </p:sp>
      <p:cxnSp>
        <p:nvCxnSpPr>
          <p:cNvPr id="15" name="Straight Connector 14"/>
          <p:cNvCxnSpPr/>
          <p:nvPr/>
        </p:nvCxnSpPr>
        <p:spPr>
          <a:xfrm>
            <a:off x="2136843" y="4038600"/>
            <a:ext cx="0" cy="1752600"/>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133600" y="5791200"/>
            <a:ext cx="304800" cy="0"/>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rot="16200000">
            <a:off x="865857" y="5600699"/>
            <a:ext cx="1371490" cy="3810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3500000" scaled="1"/>
            <a:tileRect/>
          </a:gra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Web Viewer</a:t>
            </a:r>
            <a:endParaRPr lang="en-US" b="1" dirty="0">
              <a:solidFill>
                <a:schemeClr val="tx1"/>
              </a:solidFill>
            </a:endParaRPr>
          </a:p>
        </p:txBody>
      </p:sp>
      <p:cxnSp>
        <p:nvCxnSpPr>
          <p:cNvPr id="24" name="Straight Connector 23"/>
          <p:cNvCxnSpPr/>
          <p:nvPr/>
        </p:nvCxnSpPr>
        <p:spPr>
          <a:xfrm flipH="1">
            <a:off x="1765895" y="5791200"/>
            <a:ext cx="402342"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38338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Relational Database</a:t>
            </a:r>
            <a:endParaRPr lang="en-US" dirty="0"/>
          </a:p>
        </p:txBody>
      </p:sp>
      <p:sp>
        <p:nvSpPr>
          <p:cNvPr id="3" name="Content Placeholder 2"/>
          <p:cNvSpPr>
            <a:spLocks noGrp="1"/>
          </p:cNvSpPr>
          <p:nvPr>
            <p:ph idx="1"/>
          </p:nvPr>
        </p:nvSpPr>
        <p:spPr/>
        <p:txBody>
          <a:bodyPr/>
          <a:lstStyle/>
          <a:p>
            <a:r>
              <a:rPr lang="en-US" dirty="0" smtClean="0"/>
              <a:t>Searchable experiment metadata</a:t>
            </a:r>
          </a:p>
          <a:p>
            <a:pPr lvl="1"/>
            <a:r>
              <a:rPr lang="en-US" dirty="0" smtClean="0"/>
              <a:t>Experiment date, researcher, operator</a:t>
            </a:r>
          </a:p>
          <a:p>
            <a:r>
              <a:rPr lang="en-US" dirty="0" smtClean="0"/>
              <a:t>Experiment configuration</a:t>
            </a:r>
          </a:p>
          <a:p>
            <a:pPr lvl="1"/>
            <a:r>
              <a:rPr lang="en-US" dirty="0" smtClean="0"/>
              <a:t>Which parts are used</a:t>
            </a:r>
          </a:p>
          <a:p>
            <a:pPr lvl="1"/>
            <a:r>
              <a:rPr lang="en-US" dirty="0" smtClean="0"/>
              <a:t>How are parts connected (parts hierarchy)</a:t>
            </a:r>
          </a:p>
          <a:p>
            <a:r>
              <a:rPr lang="en-US" dirty="0" smtClean="0"/>
              <a:t>Summary data</a:t>
            </a:r>
          </a:p>
          <a:p>
            <a:r>
              <a:rPr lang="en-US" dirty="0" smtClean="0"/>
              <a:t>Parts Catalog</a:t>
            </a:r>
          </a:p>
          <a:p>
            <a:pPr lvl="1"/>
            <a:r>
              <a:rPr lang="en-US" dirty="0" smtClean="0"/>
              <a:t>Part number and serial number</a:t>
            </a:r>
          </a:p>
          <a:p>
            <a:endParaRPr lang="en-US" dirty="0" smtClean="0"/>
          </a:p>
          <a:p>
            <a:endParaRPr lang="en-US" dirty="0"/>
          </a:p>
        </p:txBody>
      </p:sp>
    </p:spTree>
    <p:extLst>
      <p:ext uri="{BB962C8B-B14F-4D97-AF65-F5344CB8AC3E}">
        <p14:creationId xmlns:p14="http://schemas.microsoft.com/office/powerpoint/2010/main" val="279268720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Related Works</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208071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Experiments and Control Systems</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743059633"/>
              </p:ext>
            </p:extLst>
          </p:nvPr>
        </p:nvGraphicFramePr>
        <p:xfrm>
          <a:off x="570468" y="1417638"/>
          <a:ext cx="8116332" cy="4485777"/>
        </p:xfrm>
        <a:graphic>
          <a:graphicData uri="http://schemas.openxmlformats.org/drawingml/2006/table">
            <a:tbl>
              <a:tblPr>
                <a:tableStyleId>{5C22544A-7EE6-4342-B048-85BDC9FD1C3A}</a:tableStyleId>
              </a:tblPr>
              <a:tblGrid>
                <a:gridCol w="724932"/>
                <a:gridCol w="345559"/>
                <a:gridCol w="308491"/>
                <a:gridCol w="1013341"/>
                <a:gridCol w="1204951"/>
                <a:gridCol w="1027988"/>
                <a:gridCol w="1317266"/>
                <a:gridCol w="1143000"/>
                <a:gridCol w="1030804"/>
              </a:tblGrid>
              <a:tr h="153499">
                <a:tc>
                  <a:txBody>
                    <a:bodyPr/>
                    <a:lstStyle/>
                    <a:p>
                      <a:pPr algn="l" fontAlgn="b"/>
                      <a:r>
                        <a:rPr lang="en-US" sz="1000" b="1" u="none" strike="noStrike" dirty="0">
                          <a:effectLst/>
                        </a:rPr>
                        <a:t>Name</a:t>
                      </a:r>
                      <a:endParaRPr lang="en-US" sz="1000" b="1" i="0" u="none" strike="noStrike" dirty="0">
                        <a:solidFill>
                          <a:srgbClr val="000000"/>
                        </a:solidFill>
                        <a:effectLst/>
                        <a:latin typeface="Liberation Sans"/>
                      </a:endParaRPr>
                    </a:p>
                  </a:txBody>
                  <a:tcPr marL="6608" marR="6608" marT="6608" marB="0" anchor="b"/>
                </a:tc>
                <a:tc>
                  <a:txBody>
                    <a:bodyPr/>
                    <a:lstStyle/>
                    <a:p>
                      <a:pPr algn="l" fontAlgn="b"/>
                      <a:r>
                        <a:rPr lang="en-US" sz="1000" b="1" u="none" strike="noStrike">
                          <a:effectLst/>
                        </a:rPr>
                        <a:t>Start</a:t>
                      </a:r>
                      <a:endParaRPr lang="en-US" sz="1000" b="1" i="0" u="none" strike="noStrike">
                        <a:solidFill>
                          <a:srgbClr val="000000"/>
                        </a:solidFill>
                        <a:effectLst/>
                        <a:latin typeface="Liberation Sans"/>
                      </a:endParaRPr>
                    </a:p>
                  </a:txBody>
                  <a:tcPr marL="6608" marR="6608" marT="6608" marB="0" anchor="b"/>
                </a:tc>
                <a:tc>
                  <a:txBody>
                    <a:bodyPr/>
                    <a:lstStyle/>
                    <a:p>
                      <a:pPr algn="l" fontAlgn="b"/>
                      <a:r>
                        <a:rPr lang="en-US" sz="1000" b="1" u="none" strike="noStrike">
                          <a:effectLst/>
                        </a:rPr>
                        <a:t>End</a:t>
                      </a:r>
                      <a:endParaRPr lang="en-US" sz="1000" b="1" i="0" u="none" strike="noStrike">
                        <a:solidFill>
                          <a:srgbClr val="000000"/>
                        </a:solidFill>
                        <a:effectLst/>
                        <a:latin typeface="Liberation Sans"/>
                      </a:endParaRPr>
                    </a:p>
                  </a:txBody>
                  <a:tcPr marL="6608" marR="6608" marT="6608" marB="0" anchor="b"/>
                </a:tc>
                <a:tc>
                  <a:txBody>
                    <a:bodyPr/>
                    <a:lstStyle/>
                    <a:p>
                      <a:pPr algn="l" fontAlgn="b"/>
                      <a:r>
                        <a:rPr lang="en-US" sz="1000" b="1" u="none" strike="noStrike">
                          <a:effectLst/>
                        </a:rPr>
                        <a:t>Type</a:t>
                      </a:r>
                      <a:endParaRPr lang="en-US" sz="1000" b="1" i="0" u="none" strike="noStrike">
                        <a:solidFill>
                          <a:srgbClr val="000000"/>
                        </a:solidFill>
                        <a:effectLst/>
                        <a:latin typeface="Liberation Sans"/>
                      </a:endParaRPr>
                    </a:p>
                  </a:txBody>
                  <a:tcPr marL="6608" marR="6608" marT="6608" marB="0" anchor="b"/>
                </a:tc>
                <a:tc>
                  <a:txBody>
                    <a:bodyPr/>
                    <a:lstStyle/>
                    <a:p>
                      <a:pPr algn="l" fontAlgn="b"/>
                      <a:r>
                        <a:rPr lang="en-US" sz="1000" b="1" u="none" strike="noStrike">
                          <a:effectLst/>
                        </a:rPr>
                        <a:t>Institution</a:t>
                      </a:r>
                      <a:endParaRPr lang="en-US" sz="1000" b="1" i="0" u="none" strike="noStrike">
                        <a:solidFill>
                          <a:srgbClr val="000000"/>
                        </a:solidFill>
                        <a:effectLst/>
                        <a:latin typeface="Liberation Sans"/>
                      </a:endParaRPr>
                    </a:p>
                  </a:txBody>
                  <a:tcPr marL="6608" marR="6608" marT="6608" marB="0" anchor="b"/>
                </a:tc>
                <a:tc>
                  <a:txBody>
                    <a:bodyPr/>
                    <a:lstStyle/>
                    <a:p>
                      <a:pPr algn="l" fontAlgn="b"/>
                      <a:r>
                        <a:rPr lang="en-US" sz="1000" b="1" u="none" strike="noStrike">
                          <a:effectLst/>
                        </a:rPr>
                        <a:t>Location</a:t>
                      </a:r>
                      <a:endParaRPr lang="en-US" sz="1000" b="1" i="0" u="none" strike="noStrike">
                        <a:solidFill>
                          <a:srgbClr val="000000"/>
                        </a:solidFill>
                        <a:effectLst/>
                        <a:latin typeface="Liberation Sans"/>
                      </a:endParaRPr>
                    </a:p>
                  </a:txBody>
                  <a:tcPr marL="6608" marR="6608" marT="6608" marB="0" anchor="b"/>
                </a:tc>
                <a:tc>
                  <a:txBody>
                    <a:bodyPr/>
                    <a:lstStyle/>
                    <a:p>
                      <a:pPr algn="l" fontAlgn="b"/>
                      <a:r>
                        <a:rPr lang="en-US" sz="1000" b="1" u="none" strike="noStrike">
                          <a:effectLst/>
                        </a:rPr>
                        <a:t>Hardware</a:t>
                      </a:r>
                      <a:endParaRPr lang="en-US" sz="1000" b="1" i="0" u="none" strike="noStrike">
                        <a:solidFill>
                          <a:srgbClr val="000000"/>
                        </a:solidFill>
                        <a:effectLst/>
                        <a:latin typeface="Liberation Sans"/>
                      </a:endParaRPr>
                    </a:p>
                  </a:txBody>
                  <a:tcPr marL="6608" marR="6608" marT="6608" marB="0" anchor="b"/>
                </a:tc>
                <a:tc>
                  <a:txBody>
                    <a:bodyPr/>
                    <a:lstStyle/>
                    <a:p>
                      <a:pPr algn="l" fontAlgn="b"/>
                      <a:r>
                        <a:rPr lang="en-US" sz="1000" b="1" u="none" strike="noStrike">
                          <a:effectLst/>
                        </a:rPr>
                        <a:t>Software</a:t>
                      </a:r>
                      <a:endParaRPr lang="en-US" sz="1000" b="1" i="0" u="none" strike="noStrike">
                        <a:solidFill>
                          <a:srgbClr val="000000"/>
                        </a:solidFill>
                        <a:effectLst/>
                        <a:latin typeface="Liberation Sans"/>
                      </a:endParaRPr>
                    </a:p>
                  </a:txBody>
                  <a:tcPr marL="6608" marR="6608" marT="6608" marB="0" anchor="b"/>
                </a:tc>
                <a:tc>
                  <a:txBody>
                    <a:bodyPr/>
                    <a:lstStyle/>
                    <a:p>
                      <a:pPr algn="l" fontAlgn="b"/>
                      <a:r>
                        <a:rPr lang="en-US" sz="1000" b="1" u="none" strike="noStrike" dirty="0">
                          <a:effectLst/>
                        </a:rPr>
                        <a:t>Data Management</a:t>
                      </a:r>
                      <a:endParaRPr lang="en-US" sz="1000" b="1" i="0" u="none" strike="noStrike" dirty="0">
                        <a:solidFill>
                          <a:srgbClr val="000000"/>
                        </a:solidFill>
                        <a:effectLst/>
                        <a:latin typeface="Liberation Sans"/>
                      </a:endParaRPr>
                    </a:p>
                  </a:txBody>
                  <a:tcPr marL="6608" marR="6608" marT="6608" marB="0" anchor="b"/>
                </a:tc>
              </a:tr>
              <a:tr h="149273">
                <a:tc>
                  <a:txBody>
                    <a:bodyPr/>
                    <a:lstStyle/>
                    <a:p>
                      <a:pPr algn="l" fontAlgn="ctr"/>
                      <a:r>
                        <a:rPr lang="en-US" sz="1000" u="none" strike="noStrike" dirty="0" err="1">
                          <a:effectLst/>
                        </a:rPr>
                        <a:t>Alcator</a:t>
                      </a:r>
                      <a:r>
                        <a:rPr lang="en-US" sz="1000" u="none" strike="noStrike" dirty="0">
                          <a:effectLst/>
                        </a:rPr>
                        <a:t> C-Mod</a:t>
                      </a:r>
                      <a:endParaRPr lang="en-US" sz="1000" b="0" i="0" u="none" strike="noStrike" dirty="0">
                        <a:solidFill>
                          <a:srgbClr val="000000"/>
                        </a:solidFill>
                        <a:effectLst/>
                        <a:latin typeface="Liberation Sans"/>
                      </a:endParaRPr>
                    </a:p>
                  </a:txBody>
                  <a:tcPr marL="6608" marR="6608" marT="6608" marB="0" anchor="ctr"/>
                </a:tc>
                <a:tc>
                  <a:txBody>
                    <a:bodyPr/>
                    <a:lstStyle/>
                    <a:p>
                      <a:pPr algn="r" fontAlgn="ctr"/>
                      <a:r>
                        <a:rPr lang="en-US" sz="1000" u="none" strike="noStrike" dirty="0">
                          <a:effectLst/>
                        </a:rPr>
                        <a:t>1991</a:t>
                      </a:r>
                      <a:endParaRPr lang="en-US" sz="1000" b="0" i="0" u="none" strike="noStrike" dirty="0">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Tokamak</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MIT</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Cambridge, Massachusetts</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CPCI, PCI</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Linux, IDL</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MDSPlus</a:t>
                      </a:r>
                      <a:endParaRPr lang="en-US" sz="1000" b="0" i="0" u="none" strike="noStrike">
                        <a:solidFill>
                          <a:srgbClr val="000000"/>
                        </a:solidFill>
                        <a:effectLst/>
                        <a:latin typeface="Liberation Sans"/>
                      </a:endParaRPr>
                    </a:p>
                  </a:txBody>
                  <a:tcPr marL="6608" marR="6608" marT="6608" marB="0" anchor="ctr"/>
                </a:tc>
              </a:tr>
              <a:tr h="149273">
                <a:tc>
                  <a:txBody>
                    <a:bodyPr/>
                    <a:lstStyle/>
                    <a:p>
                      <a:pPr algn="l" fontAlgn="ctr"/>
                      <a:r>
                        <a:rPr lang="en-US" sz="1000" u="none" strike="noStrike">
                          <a:effectLst/>
                        </a:rPr>
                        <a:t>ASDEX Upgrade</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dirty="0">
                          <a:effectLst/>
                        </a:rPr>
                        <a:t>1991</a:t>
                      </a:r>
                      <a:endParaRPr lang="en-US" sz="1000" b="0" i="0" u="none" strike="noStrike" dirty="0">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Tokamak</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Max Planck Institute of Plasma Physics (IPP)</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Garching, Germany</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r>
              <a:tr h="437473">
                <a:tc>
                  <a:txBody>
                    <a:bodyPr/>
                    <a:lstStyle/>
                    <a:p>
                      <a:pPr algn="l" fontAlgn="ctr"/>
                      <a:r>
                        <a:rPr lang="en-US" sz="1000" u="none" strike="noStrike" dirty="0">
                          <a:effectLst/>
                        </a:rPr>
                        <a:t>DIII-D</a:t>
                      </a:r>
                      <a:endParaRPr lang="en-US" sz="1000" b="0" i="0" u="none" strike="noStrike" dirty="0">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1980</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dirty="0" err="1">
                          <a:effectLst/>
                        </a:rPr>
                        <a:t>Tokamak</a:t>
                      </a:r>
                      <a:endParaRPr lang="en-US" sz="1000" b="0" i="0" u="none" strike="noStrike" dirty="0">
                        <a:solidFill>
                          <a:srgbClr val="000000"/>
                        </a:solidFill>
                        <a:effectLst/>
                        <a:latin typeface="Liberation Sans"/>
                      </a:endParaRPr>
                    </a:p>
                  </a:txBody>
                  <a:tcPr marL="6608" marR="6608" marT="6608" marB="0" anchor="ctr"/>
                </a:tc>
                <a:tc>
                  <a:txBody>
                    <a:bodyPr/>
                    <a:lstStyle/>
                    <a:p>
                      <a:pPr algn="l" fontAlgn="ctr"/>
                      <a:r>
                        <a:rPr lang="en-US" sz="1000" u="none" strike="noStrike">
                          <a:effectLst/>
                        </a:rPr>
                        <a:t>General Atomics</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San Diego, CA</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s-ES" sz="1000" u="none" strike="noStrike">
                          <a:effectLst/>
                        </a:rPr>
                        <a:t>CAMAC, Motorola 68030, LeCroy FERA</a:t>
                      </a:r>
                      <a:endParaRPr lang="es-E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VMEexec real-time system, Unix</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Disk</a:t>
                      </a:r>
                      <a:endParaRPr lang="en-US" sz="1000" b="0" i="0" u="none" strike="noStrike">
                        <a:solidFill>
                          <a:srgbClr val="000000"/>
                        </a:solidFill>
                        <a:effectLst/>
                        <a:latin typeface="Liberation Sans"/>
                      </a:endParaRPr>
                    </a:p>
                  </a:txBody>
                  <a:tcPr marL="6608" marR="6608" marT="6608" marB="0" anchor="ctr"/>
                </a:tc>
              </a:tr>
              <a:tr h="149273">
                <a:tc>
                  <a:txBody>
                    <a:bodyPr/>
                    <a:lstStyle/>
                    <a:p>
                      <a:pPr algn="l" fontAlgn="ctr"/>
                      <a:r>
                        <a:rPr lang="en-US" sz="1000" u="none" strike="noStrike">
                          <a:effectLst/>
                        </a:rPr>
                        <a:t>EAST</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2006</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Tokamak</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Chinese Academy of Science</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Anhui, China</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r>
              <a:tr h="149273">
                <a:tc>
                  <a:txBody>
                    <a:bodyPr/>
                    <a:lstStyle/>
                    <a:p>
                      <a:pPr algn="l" fontAlgn="ctr"/>
                      <a:r>
                        <a:rPr lang="en-US" sz="1000" u="none" strike="noStrike">
                          <a:effectLst/>
                        </a:rPr>
                        <a:t>JET</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1984</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Tokamak</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European Union</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Oxfordshire, UK</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CAMAC</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Solaris, C</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Disk</a:t>
                      </a:r>
                      <a:endParaRPr lang="en-US" sz="1000" b="0" i="0" u="none" strike="noStrike">
                        <a:solidFill>
                          <a:srgbClr val="000000"/>
                        </a:solidFill>
                        <a:effectLst/>
                        <a:latin typeface="Liberation Sans"/>
                      </a:endParaRPr>
                    </a:p>
                  </a:txBody>
                  <a:tcPr marL="6608" marR="6608" marT="6608" marB="0" anchor="ctr"/>
                </a:tc>
              </a:tr>
              <a:tr h="149273">
                <a:tc>
                  <a:txBody>
                    <a:bodyPr/>
                    <a:lstStyle/>
                    <a:p>
                      <a:pPr algn="l" fontAlgn="ctr"/>
                      <a:r>
                        <a:rPr lang="en-US" sz="1000" u="none" strike="noStrike">
                          <a:effectLst/>
                        </a:rPr>
                        <a:t>KSTAR</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dirty="0">
                          <a:effectLst/>
                        </a:rPr>
                        <a:t>2008</a:t>
                      </a:r>
                      <a:endParaRPr lang="en-US" sz="1000" b="0" i="0" u="none" strike="noStrike" dirty="0">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Tokamak</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National Fusion Research Institute</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Daejon, South Korea</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r>
              <a:tr h="291648">
                <a:tc>
                  <a:txBody>
                    <a:bodyPr/>
                    <a:lstStyle/>
                    <a:p>
                      <a:pPr algn="l" fontAlgn="ctr"/>
                      <a:r>
                        <a:rPr lang="en-US" sz="1000" u="none" strike="noStrike">
                          <a:effectLst/>
                        </a:rPr>
                        <a:t>LHD</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1998</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Helical Stellarator</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National Institute for Fusion Science</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Toki, Gifu, Japan</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CPCI, NI, Yokogamwa</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Windows, Linux</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ODBMS</a:t>
                      </a:r>
                      <a:endParaRPr lang="en-US" sz="1000" b="0" i="0" u="none" strike="noStrike">
                        <a:solidFill>
                          <a:srgbClr val="000000"/>
                        </a:solidFill>
                        <a:effectLst/>
                        <a:latin typeface="Liberation Sans"/>
                      </a:endParaRPr>
                    </a:p>
                  </a:txBody>
                  <a:tcPr marL="6608" marR="6608" marT="6608" marB="0" anchor="ctr"/>
                </a:tc>
              </a:tr>
              <a:tr h="291648">
                <a:tc>
                  <a:txBody>
                    <a:bodyPr/>
                    <a:lstStyle/>
                    <a:p>
                      <a:pPr algn="l" fontAlgn="ctr"/>
                      <a:r>
                        <a:rPr lang="en-US" sz="1000" u="none" strike="noStrike">
                          <a:effectLst/>
                        </a:rPr>
                        <a:t>NSTX</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1999</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Spherical Tokamak</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dirty="0">
                          <a:effectLst/>
                        </a:rPr>
                        <a:t>Princeton Plasma Physics Laboratory (PPPL)</a:t>
                      </a:r>
                      <a:endParaRPr lang="en-US" sz="1000" b="0" i="0" u="none" strike="noStrike" dirty="0">
                        <a:solidFill>
                          <a:srgbClr val="000000"/>
                        </a:solidFill>
                        <a:effectLst/>
                        <a:latin typeface="Liberation Sans"/>
                      </a:endParaRPr>
                    </a:p>
                  </a:txBody>
                  <a:tcPr marL="6608" marR="6608" marT="6608" marB="0" anchor="ctr"/>
                </a:tc>
                <a:tc>
                  <a:txBody>
                    <a:bodyPr/>
                    <a:lstStyle/>
                    <a:p>
                      <a:pPr algn="l" fontAlgn="ctr"/>
                      <a:r>
                        <a:rPr lang="en-US" sz="1000" u="none" strike="noStrike">
                          <a:effectLst/>
                        </a:rPr>
                        <a:t>Princeton, New Jersey</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CAMAC, UNIX, Windows</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Solaris, EPICS, PCS</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MDSPlus</a:t>
                      </a:r>
                      <a:endParaRPr lang="en-US" sz="1000" b="0" i="0" u="none" strike="noStrike">
                        <a:solidFill>
                          <a:srgbClr val="000000"/>
                        </a:solidFill>
                        <a:effectLst/>
                        <a:latin typeface="Liberation Sans"/>
                      </a:endParaRPr>
                    </a:p>
                  </a:txBody>
                  <a:tcPr marL="6608" marR="6608" marT="6608" marB="0" anchor="ctr"/>
                </a:tc>
              </a:tr>
              <a:tr h="149273">
                <a:tc>
                  <a:txBody>
                    <a:bodyPr/>
                    <a:lstStyle/>
                    <a:p>
                      <a:pPr algn="l" fontAlgn="ctr"/>
                      <a:r>
                        <a:rPr lang="en-US" sz="1000" u="none" strike="noStrike">
                          <a:effectLst/>
                        </a:rPr>
                        <a:t>TFTR</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1982</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1997</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Tokamak</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Princeton Plasma Physics Laboratory (PPPL)</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Princeton, New Jersey</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CAMAC</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Disk</a:t>
                      </a:r>
                      <a:endParaRPr lang="en-US" sz="1000" b="0" i="0" u="none" strike="noStrike">
                        <a:solidFill>
                          <a:srgbClr val="000000"/>
                        </a:solidFill>
                        <a:effectLst/>
                        <a:latin typeface="Liberation Sans"/>
                      </a:endParaRPr>
                    </a:p>
                  </a:txBody>
                  <a:tcPr marL="6608" marR="6608" marT="6608" marB="0" anchor="ctr"/>
                </a:tc>
              </a:tr>
              <a:tr h="149273">
                <a:tc>
                  <a:txBody>
                    <a:bodyPr/>
                    <a:lstStyle/>
                    <a:p>
                      <a:pPr algn="l" fontAlgn="ctr"/>
                      <a:r>
                        <a:rPr lang="en-US" sz="1000" u="none" strike="noStrike">
                          <a:effectLst/>
                        </a:rPr>
                        <a:t>TJ-I</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1983</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1995</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Tokamak</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Fusion Laboratory of Spain (CIEMAT)</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Madrid, Spain</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r>
              <a:tr h="149273">
                <a:tc>
                  <a:txBody>
                    <a:bodyPr/>
                    <a:lstStyle/>
                    <a:p>
                      <a:pPr algn="l" fontAlgn="ctr"/>
                      <a:r>
                        <a:rPr lang="en-US" sz="1000" u="none" strike="noStrike">
                          <a:effectLst/>
                        </a:rPr>
                        <a:t>TJ-II</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1997</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Helical Stellarator</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Fusion Laboratory of Spain (CIEMAT)</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Madrid, Spain</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r>
              <a:tr h="149273">
                <a:tc>
                  <a:txBody>
                    <a:bodyPr/>
                    <a:lstStyle/>
                    <a:p>
                      <a:pPr algn="l" fontAlgn="ctr"/>
                      <a:r>
                        <a:rPr lang="en-US" sz="1000" u="none" strike="noStrike">
                          <a:effectLst/>
                        </a:rPr>
                        <a:t>Wendelstein 7-AS</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1988</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2002</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Stellarator</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Max Planck Institute of Plasma Physics (IPP)</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Garching, Germany</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r>
              <a:tr h="149273">
                <a:tc>
                  <a:txBody>
                    <a:bodyPr/>
                    <a:lstStyle/>
                    <a:p>
                      <a:pPr algn="l" fontAlgn="ctr"/>
                      <a:r>
                        <a:rPr lang="en-US" sz="1000" u="none" strike="noStrike">
                          <a:effectLst/>
                        </a:rPr>
                        <a:t>Wendelstein 7-X</a:t>
                      </a:r>
                      <a:endParaRPr lang="en-US" sz="1000" b="0" i="0" u="none" strike="noStrike">
                        <a:solidFill>
                          <a:srgbClr val="000000"/>
                        </a:solidFill>
                        <a:effectLst/>
                        <a:latin typeface="Liberation Sans"/>
                      </a:endParaRPr>
                    </a:p>
                  </a:txBody>
                  <a:tcPr marL="6608" marR="6608" marT="6608" marB="0" anchor="ctr"/>
                </a:tc>
                <a:tc>
                  <a:txBody>
                    <a:bodyPr/>
                    <a:lstStyle/>
                    <a:p>
                      <a:pPr algn="r" fontAlgn="ctr"/>
                      <a:r>
                        <a:rPr lang="en-US" sz="1000" u="none" strike="noStrike">
                          <a:effectLst/>
                        </a:rPr>
                        <a:t>2004</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Stellarator</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Max Planck Institute of Plasma Physics (IPP)</a:t>
                      </a:r>
                      <a:endParaRPr lang="en-US" sz="1000" b="0" i="0" u="none" strike="noStrike">
                        <a:solidFill>
                          <a:srgbClr val="000000"/>
                        </a:solidFill>
                        <a:effectLst/>
                        <a:latin typeface="Liberation Sans"/>
                      </a:endParaRPr>
                    </a:p>
                  </a:txBody>
                  <a:tcPr marL="6608" marR="6608" marT="6608" marB="0" anchor="ctr"/>
                </a:tc>
                <a:tc>
                  <a:txBody>
                    <a:bodyPr/>
                    <a:lstStyle/>
                    <a:p>
                      <a:pPr algn="l" fontAlgn="ctr"/>
                      <a:r>
                        <a:rPr lang="en-US" sz="1000" u="none" strike="noStrike">
                          <a:effectLst/>
                        </a:rPr>
                        <a:t>Garching, Germany</a:t>
                      </a: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a:solidFill>
                          <a:srgbClr val="000000"/>
                        </a:solidFill>
                        <a:effectLst/>
                        <a:latin typeface="Liberation Sans"/>
                      </a:endParaRPr>
                    </a:p>
                  </a:txBody>
                  <a:tcPr marL="6608" marR="6608" marT="6608" marB="0" anchor="ctr"/>
                </a:tc>
                <a:tc>
                  <a:txBody>
                    <a:bodyPr/>
                    <a:lstStyle/>
                    <a:p>
                      <a:pPr algn="l" fontAlgn="ctr"/>
                      <a:endParaRPr lang="en-US" sz="1000" b="0" i="0" u="none" strike="noStrike" dirty="0">
                        <a:solidFill>
                          <a:srgbClr val="000000"/>
                        </a:solidFill>
                        <a:effectLst/>
                        <a:latin typeface="Liberation Sans"/>
                      </a:endParaRPr>
                    </a:p>
                  </a:txBody>
                  <a:tcPr marL="6608" marR="6608" marT="6608" marB="0" anchor="ctr"/>
                </a:tc>
              </a:tr>
            </a:tbl>
          </a:graphicData>
        </a:graphic>
      </p:graphicFrame>
    </p:spTree>
    <p:extLst>
      <p:ext uri="{BB962C8B-B14F-4D97-AF65-F5344CB8AC3E}">
        <p14:creationId xmlns:p14="http://schemas.microsoft.com/office/powerpoint/2010/main" val="166658832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MDSPlus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Characteristics</a:t>
            </a:r>
          </a:p>
          <a:p>
            <a:pPr lvl="1"/>
            <a:r>
              <a:rPr lang="en-US" dirty="0" smtClean="0"/>
              <a:t>Hierarchical database designed to keep data of fusion experiments</a:t>
            </a:r>
          </a:p>
          <a:p>
            <a:pPr lvl="1"/>
            <a:r>
              <a:rPr lang="en-US" dirty="0" smtClean="0"/>
              <a:t>Customizable and programmable using </a:t>
            </a:r>
            <a:r>
              <a:rPr lang="en-US" dirty="0" smtClean="0"/>
              <a:t>Tree Command Language (TCL), and others</a:t>
            </a:r>
          </a:p>
          <a:p>
            <a:r>
              <a:rPr lang="en-US" dirty="0" smtClean="0"/>
              <a:t>Disadvantages</a:t>
            </a:r>
          </a:p>
          <a:p>
            <a:pPr lvl="1"/>
            <a:r>
              <a:rPr lang="en-US" dirty="0" smtClean="0"/>
              <a:t>It’s </a:t>
            </a:r>
            <a:r>
              <a:rPr lang="en-US" dirty="0" smtClean="0"/>
              <a:t>old: does not take into account of recent database advancements</a:t>
            </a:r>
          </a:p>
          <a:p>
            <a:pPr lvl="1"/>
            <a:r>
              <a:rPr lang="en-US" dirty="0" smtClean="0"/>
              <a:t>No standard query language</a:t>
            </a:r>
          </a:p>
          <a:p>
            <a:pPr lvl="1"/>
            <a:r>
              <a:rPr lang="en-US" dirty="0" smtClean="0"/>
              <a:t>Data traversal, insertion, and modification has to be done using TCL commands</a:t>
            </a:r>
            <a:endParaRPr lang="en-US" dirty="0"/>
          </a:p>
        </p:txBody>
      </p:sp>
    </p:spTree>
    <p:extLst>
      <p:ext uri="{BB962C8B-B14F-4D97-AF65-F5344CB8AC3E}">
        <p14:creationId xmlns:p14="http://schemas.microsoft.com/office/powerpoint/2010/main" val="123363202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MDSPlus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0" y="2133600"/>
            <a:ext cx="3540857" cy="2346847"/>
          </a:xfrm>
        </p:spPr>
      </p:pic>
      <p:pic>
        <p:nvPicPr>
          <p:cNvPr id="2050" name="Picture 2" descr="Image:ExampleTraverser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0" y="1706823"/>
            <a:ext cx="2195790" cy="32004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57200" y="6231523"/>
            <a:ext cx="8229600" cy="461665"/>
          </a:xfrm>
          <a:prstGeom prst="rect">
            <a:avLst/>
          </a:prstGeom>
          <a:noFill/>
        </p:spPr>
        <p:txBody>
          <a:bodyPr wrap="square" rtlCol="0">
            <a:spAutoFit/>
          </a:bodyPr>
          <a:lstStyle/>
          <a:p>
            <a:pPr marL="228600" indent="-228600">
              <a:buFont typeface="+mj-lt"/>
              <a:buAutoNum type="arabicPeriod"/>
            </a:pPr>
            <a:r>
              <a:rPr lang="en-US" sz="800" dirty="0" err="1" smtClean="0"/>
              <a:t>MDSPlus</a:t>
            </a:r>
            <a:r>
              <a:rPr lang="en-US" sz="800" dirty="0" smtClean="0"/>
              <a:t> Documentation and Tutorial, </a:t>
            </a:r>
            <a:r>
              <a:rPr lang="en-US" sz="800" dirty="0" err="1" smtClean="0"/>
              <a:t>MDSPlus</a:t>
            </a:r>
            <a:r>
              <a:rPr lang="en-US" sz="800" dirty="0"/>
              <a:t>, http://www.mdsplus.org/index.php?title=Documentation:Tutorial:QuickOverview%20&amp;open=41338000618048318341119&amp;page=Documentation%2FThe+MDSplus+tutorial%2F+A+Quick+Tour+over+MDSplus+Basic+Concepts</a:t>
            </a:r>
          </a:p>
        </p:txBody>
      </p:sp>
    </p:spTree>
    <p:extLst>
      <p:ext uri="{BB962C8B-B14F-4D97-AF65-F5344CB8AC3E}">
        <p14:creationId xmlns:p14="http://schemas.microsoft.com/office/powerpoint/2010/main" val="331772272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MDSPlus</a:t>
            </a:r>
            <a:endParaRPr lang="en-US" dirty="0"/>
          </a:p>
        </p:txBody>
      </p:sp>
      <p:sp>
        <p:nvSpPr>
          <p:cNvPr id="3" name="Content Placeholder 2"/>
          <p:cNvSpPr>
            <a:spLocks noGrp="1"/>
          </p:cNvSpPr>
          <p:nvPr>
            <p:ph idx="1"/>
          </p:nvPr>
        </p:nvSpPr>
        <p:spPr/>
        <p:txBody>
          <a:bodyPr>
            <a:normAutofit fontScale="70000" lnSpcReduction="20000"/>
          </a:bodyPr>
          <a:lstStyle/>
          <a:p>
            <a:pPr marL="0" indent="0">
              <a:buNone/>
            </a:pPr>
            <a:r>
              <a:rPr lang="en-US" dirty="0">
                <a:latin typeface="Courier New" panose="02070309020205020404" pitchFamily="49" charset="0"/>
                <a:cs typeface="Courier New" panose="02070309020205020404" pitchFamily="49" charset="0"/>
              </a:rPr>
              <a:t>TCL&gt; edit </a:t>
            </a:r>
            <a:r>
              <a:rPr lang="en-US" dirty="0" err="1">
                <a:latin typeface="Courier New" panose="02070309020205020404" pitchFamily="49" charset="0"/>
                <a:cs typeface="Courier New" panose="02070309020205020404" pitchFamily="49" charset="0"/>
              </a:rPr>
              <a:t>my_tree</a:t>
            </a:r>
            <a:r>
              <a:rPr lang="en-US" dirty="0">
                <a:latin typeface="Courier New" panose="02070309020205020404" pitchFamily="49" charset="0"/>
                <a:cs typeface="Courier New" panose="02070309020205020404" pitchFamily="49" charset="0"/>
              </a:rPr>
              <a:t>   </a:t>
            </a:r>
          </a:p>
          <a:p>
            <a:pPr marL="0" indent="0">
              <a:buNone/>
            </a:pPr>
            <a:r>
              <a:rPr lang="en-US" dirty="0" smtClean="0">
                <a:latin typeface="Courier New" panose="02070309020205020404" pitchFamily="49" charset="0"/>
                <a:cs typeface="Courier New" panose="02070309020205020404" pitchFamily="49" charset="0"/>
              </a:rPr>
              <a:t>TCL</a:t>
            </a:r>
            <a:r>
              <a:rPr lang="en-US" dirty="0">
                <a:latin typeface="Courier New" panose="02070309020205020404" pitchFamily="49" charset="0"/>
                <a:cs typeface="Courier New" panose="02070309020205020404" pitchFamily="49" charset="0"/>
              </a:rPr>
              <a:t>&gt; add node .</a:t>
            </a:r>
            <a:r>
              <a:rPr lang="en-US" dirty="0" smtClean="0">
                <a:latin typeface="Courier New" panose="02070309020205020404" pitchFamily="49" charset="0"/>
                <a:cs typeface="Courier New" panose="02070309020205020404" pitchFamily="49" charset="0"/>
              </a:rPr>
              <a:t>SUB1 </a:t>
            </a:r>
            <a:r>
              <a:rPr lang="en-US" dirty="0" smtClean="0">
                <a:solidFill>
                  <a:schemeClr val="bg1">
                    <a:lumMod val="85000"/>
                  </a:schemeClr>
                </a:solidFill>
                <a:latin typeface="Courier New" panose="02070309020205020404" pitchFamily="49" charset="0"/>
                <a:cs typeface="Courier New" panose="02070309020205020404" pitchFamily="49" charset="0"/>
              </a:rPr>
              <a:t>#Create </a:t>
            </a:r>
            <a:r>
              <a:rPr lang="en-US" dirty="0">
                <a:solidFill>
                  <a:schemeClr val="bg1">
                    <a:lumMod val="85000"/>
                  </a:schemeClr>
                </a:solidFill>
                <a:latin typeface="Courier New" panose="02070309020205020404" pitchFamily="49" charset="0"/>
                <a:cs typeface="Courier New" panose="02070309020205020404" pitchFamily="49" charset="0"/>
              </a:rPr>
              <a:t>a new subtree. Note that the name is preceded by a dot</a:t>
            </a:r>
            <a:r>
              <a:rPr lang="en-US" dirty="0" smtClean="0">
                <a:solidFill>
                  <a:schemeClr val="bg1">
                    <a:lumMod val="85000"/>
                  </a:schemeClr>
                </a:solidFill>
                <a:latin typeface="Courier New" panose="02070309020205020404" pitchFamily="49" charset="0"/>
                <a:cs typeface="Courier New" panose="02070309020205020404" pitchFamily="49" charset="0"/>
              </a:rPr>
              <a:t>.</a:t>
            </a:r>
            <a:endParaRPr lang="en-US" dirty="0">
              <a:solidFill>
                <a:schemeClr val="bg1">
                  <a:lumMod val="85000"/>
                </a:schemeClr>
              </a:solidFill>
              <a:latin typeface="Courier New" panose="02070309020205020404" pitchFamily="49" charset="0"/>
              <a:cs typeface="Courier New" panose="02070309020205020404" pitchFamily="49" charset="0"/>
            </a:endParaRPr>
          </a:p>
          <a:p>
            <a:pPr marL="0" indent="0">
              <a:buNone/>
            </a:pPr>
            <a:r>
              <a:rPr lang="en-US" dirty="0" smtClean="0">
                <a:latin typeface="Courier New" panose="02070309020205020404" pitchFamily="49" charset="0"/>
                <a:cs typeface="Courier New" panose="02070309020205020404" pitchFamily="49" charset="0"/>
              </a:rPr>
              <a:t>TCL</a:t>
            </a:r>
            <a:r>
              <a:rPr lang="en-US" dirty="0">
                <a:latin typeface="Courier New" panose="02070309020205020404" pitchFamily="49" charset="0"/>
                <a:cs typeface="Courier New" panose="02070309020205020404" pitchFamily="49" charset="0"/>
              </a:rPr>
              <a:t>&gt; set </a:t>
            </a:r>
            <a:r>
              <a:rPr lang="en-US" dirty="0" err="1">
                <a:latin typeface="Courier New" panose="02070309020205020404" pitchFamily="49" charset="0"/>
                <a:cs typeface="Courier New" panose="02070309020205020404" pitchFamily="49" charset="0"/>
              </a:rPr>
              <a:t>def</a:t>
            </a: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SUB1  </a:t>
            </a:r>
            <a:r>
              <a:rPr lang="en-US" dirty="0" smtClean="0">
                <a:solidFill>
                  <a:schemeClr val="bg1">
                    <a:lumMod val="85000"/>
                  </a:schemeClr>
                </a:solidFill>
                <a:latin typeface="Courier New" panose="02070309020205020404" pitchFamily="49" charset="0"/>
                <a:cs typeface="Courier New" panose="02070309020205020404" pitchFamily="49" charset="0"/>
              </a:rPr>
              <a:t>#Move </a:t>
            </a:r>
            <a:r>
              <a:rPr lang="en-US" dirty="0">
                <a:solidFill>
                  <a:schemeClr val="bg1">
                    <a:lumMod val="85000"/>
                  </a:schemeClr>
                </a:solidFill>
                <a:latin typeface="Courier New" panose="02070309020205020404" pitchFamily="49" charset="0"/>
                <a:cs typeface="Courier New" panose="02070309020205020404" pitchFamily="49" charset="0"/>
              </a:rPr>
              <a:t>into SUB1 subtree. Much like the UNIX cd command</a:t>
            </a:r>
            <a:r>
              <a:rPr lang="en-US" dirty="0" smtClean="0">
                <a:solidFill>
                  <a:schemeClr val="bg1">
                    <a:lumMod val="85000"/>
                  </a:schemeClr>
                </a:solidFill>
                <a:latin typeface="Courier New" panose="02070309020205020404" pitchFamily="49" charset="0"/>
                <a:cs typeface="Courier New" panose="02070309020205020404" pitchFamily="49" charset="0"/>
              </a:rPr>
              <a:t>.</a:t>
            </a:r>
            <a:endParaRPr lang="en-US" dirty="0">
              <a:solidFill>
                <a:schemeClr val="bg1">
                  <a:lumMod val="85000"/>
                </a:schemeClr>
              </a:solidFill>
              <a:latin typeface="Courier New" panose="02070309020205020404" pitchFamily="49" charset="0"/>
              <a:cs typeface="Courier New" panose="02070309020205020404" pitchFamily="49" charset="0"/>
            </a:endParaRPr>
          </a:p>
          <a:p>
            <a:pPr marL="0" indent="0">
              <a:buNone/>
            </a:pPr>
            <a:r>
              <a:rPr lang="en-US" dirty="0" smtClean="0">
                <a:latin typeface="Courier New" panose="02070309020205020404" pitchFamily="49" charset="0"/>
                <a:cs typeface="Courier New" panose="02070309020205020404" pitchFamily="49" charset="0"/>
              </a:rPr>
              <a:t>TCL&gt; add </a:t>
            </a:r>
            <a:r>
              <a:rPr lang="en-US" dirty="0">
                <a:latin typeface="Courier New" panose="02070309020205020404" pitchFamily="49" charset="0"/>
                <a:cs typeface="Courier New" panose="02070309020205020404" pitchFamily="49" charset="0"/>
              </a:rPr>
              <a:t>node </a:t>
            </a:r>
            <a:r>
              <a:rPr lang="en-US" dirty="0" smtClean="0">
                <a:latin typeface="Courier New" panose="02070309020205020404" pitchFamily="49" charset="0"/>
                <a:cs typeface="Courier New" panose="02070309020205020404" pitchFamily="49" charset="0"/>
              </a:rPr>
              <a:t>SUB_NODE1/usage=numeric </a:t>
            </a:r>
            <a:r>
              <a:rPr lang="en-US" dirty="0" smtClean="0">
                <a:solidFill>
                  <a:schemeClr val="bg1">
                    <a:lumMod val="85000"/>
                  </a:schemeClr>
                </a:solidFill>
                <a:latin typeface="Courier New" panose="02070309020205020404" pitchFamily="49" charset="0"/>
                <a:cs typeface="Courier New" panose="02070309020205020404" pitchFamily="49" charset="0"/>
              </a:rPr>
              <a:t>#Add </a:t>
            </a:r>
            <a:r>
              <a:rPr lang="en-US" dirty="0">
                <a:solidFill>
                  <a:schemeClr val="bg1">
                    <a:lumMod val="85000"/>
                  </a:schemeClr>
                </a:solidFill>
                <a:latin typeface="Courier New" panose="02070309020205020404" pitchFamily="49" charset="0"/>
                <a:cs typeface="Courier New" panose="02070309020205020404" pitchFamily="49" charset="0"/>
              </a:rPr>
              <a:t>empty node SUB_NODE1 to subtree SUB1</a:t>
            </a:r>
            <a:r>
              <a:rPr lang="en-US" dirty="0" smtClean="0">
                <a:solidFill>
                  <a:schemeClr val="bg1">
                    <a:lumMod val="85000"/>
                  </a:schemeClr>
                </a:solidFill>
                <a:latin typeface="Courier New" panose="02070309020205020404" pitchFamily="49" charset="0"/>
                <a:cs typeface="Courier New" panose="02070309020205020404" pitchFamily="49" charset="0"/>
              </a:rPr>
              <a:t>.</a:t>
            </a:r>
            <a:endParaRPr lang="en-US" dirty="0">
              <a:solidFill>
                <a:schemeClr val="bg1">
                  <a:lumMod val="85000"/>
                </a:schemeClr>
              </a:solidFill>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TCL&gt; add node .SUB2 </a:t>
            </a:r>
            <a:r>
              <a:rPr lang="en-US" dirty="0" smtClean="0">
                <a:solidFill>
                  <a:schemeClr val="bg1">
                    <a:lumMod val="85000"/>
                  </a:schemeClr>
                </a:solidFill>
                <a:latin typeface="Courier New" panose="02070309020205020404" pitchFamily="49" charset="0"/>
                <a:cs typeface="Courier New" panose="02070309020205020404" pitchFamily="49" charset="0"/>
              </a:rPr>
              <a:t># </a:t>
            </a:r>
            <a:r>
              <a:rPr lang="en-US" dirty="0">
                <a:solidFill>
                  <a:schemeClr val="bg1">
                    <a:lumMod val="85000"/>
                  </a:schemeClr>
                </a:solidFill>
                <a:latin typeface="Courier New" panose="02070309020205020404" pitchFamily="49" charset="0"/>
                <a:cs typeface="Courier New" panose="02070309020205020404" pitchFamily="49" charset="0"/>
              </a:rPr>
              <a:t>Create subtree SUB2</a:t>
            </a:r>
          </a:p>
          <a:p>
            <a:pPr marL="0" indent="0">
              <a:buNone/>
            </a:pPr>
            <a:r>
              <a:rPr lang="en-US" dirty="0" smtClean="0">
                <a:latin typeface="Courier New" panose="02070309020205020404" pitchFamily="49" charset="0"/>
                <a:cs typeface="Courier New" panose="02070309020205020404" pitchFamily="49" charset="0"/>
              </a:rPr>
              <a:t>TCL&gt; set </a:t>
            </a:r>
            <a:r>
              <a:rPr lang="en-US" dirty="0" err="1">
                <a:latin typeface="Courier New" panose="02070309020205020404" pitchFamily="49" charset="0"/>
                <a:cs typeface="Courier New" panose="02070309020205020404" pitchFamily="49" charset="0"/>
              </a:rPr>
              <a:t>def</a:t>
            </a:r>
            <a:r>
              <a:rPr lang="en-US" dirty="0">
                <a:latin typeface="Courier New" panose="02070309020205020404" pitchFamily="49" charset="0"/>
                <a:cs typeface="Courier New" panose="02070309020205020404" pitchFamily="49" charset="0"/>
              </a:rPr>
              <a:t> .SUB2  </a:t>
            </a:r>
            <a:r>
              <a:rPr lang="en-US" dirty="0" smtClean="0">
                <a:solidFill>
                  <a:schemeClr val="bg1">
                    <a:lumMod val="85000"/>
                  </a:schemeClr>
                </a:solidFill>
                <a:latin typeface="Courier New" panose="02070309020205020404" pitchFamily="49" charset="0"/>
                <a:cs typeface="Courier New" panose="02070309020205020404" pitchFamily="49" charset="0"/>
              </a:rPr>
              <a:t>#</a:t>
            </a:r>
            <a:r>
              <a:rPr lang="en-US" dirty="0">
                <a:solidFill>
                  <a:schemeClr val="bg1">
                    <a:lumMod val="85000"/>
                  </a:schemeClr>
                </a:solidFill>
                <a:latin typeface="Courier New" panose="02070309020205020404" pitchFamily="49" charset="0"/>
                <a:cs typeface="Courier New" panose="02070309020205020404" pitchFamily="49" charset="0"/>
              </a:rPr>
              <a:t>Move into SUB2 </a:t>
            </a:r>
            <a:r>
              <a:rPr lang="en-US" dirty="0" smtClean="0">
                <a:solidFill>
                  <a:schemeClr val="bg1">
                    <a:lumMod val="85000"/>
                  </a:schemeClr>
                </a:solidFill>
                <a:latin typeface="Courier New" panose="02070309020205020404" pitchFamily="49" charset="0"/>
                <a:cs typeface="Courier New" panose="02070309020205020404" pitchFamily="49" charset="0"/>
              </a:rPr>
              <a:t>subtree</a:t>
            </a:r>
            <a:endParaRPr lang="en-US" dirty="0">
              <a:solidFill>
                <a:schemeClr val="bg1">
                  <a:lumMod val="85000"/>
                </a:schemeClr>
              </a:solidFill>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TCL&gt; add node </a:t>
            </a:r>
            <a:r>
              <a:rPr lang="en-US" dirty="0" smtClean="0">
                <a:latin typeface="Courier New" panose="02070309020205020404" pitchFamily="49" charset="0"/>
                <a:cs typeface="Courier New" panose="02070309020205020404" pitchFamily="49" charset="0"/>
              </a:rPr>
              <a:t>SUB_NODE2/usage=text </a:t>
            </a:r>
            <a:r>
              <a:rPr lang="en-US" dirty="0" smtClean="0">
                <a:solidFill>
                  <a:schemeClr val="bg1">
                    <a:lumMod val="85000"/>
                  </a:schemeClr>
                </a:solidFill>
                <a:latin typeface="Courier New" panose="02070309020205020404" pitchFamily="49" charset="0"/>
                <a:cs typeface="Courier New" panose="02070309020205020404" pitchFamily="49" charset="0"/>
              </a:rPr>
              <a:t>#</a:t>
            </a:r>
            <a:r>
              <a:rPr lang="en-US" dirty="0">
                <a:solidFill>
                  <a:schemeClr val="bg1">
                    <a:lumMod val="85000"/>
                  </a:schemeClr>
                </a:solidFill>
                <a:latin typeface="Courier New" panose="02070309020205020404" pitchFamily="49" charset="0"/>
                <a:cs typeface="Courier New" panose="02070309020205020404" pitchFamily="49" charset="0"/>
              </a:rPr>
              <a:t> Add empty node SUB_NODE2 to subtree SUB2</a:t>
            </a:r>
            <a:r>
              <a:rPr lang="en-US" dirty="0" smtClean="0">
                <a:solidFill>
                  <a:schemeClr val="bg1">
                    <a:lumMod val="85000"/>
                  </a:schemeClr>
                </a:solidFill>
                <a:latin typeface="Courier New" panose="02070309020205020404" pitchFamily="49" charset="0"/>
                <a:cs typeface="Courier New" panose="02070309020205020404" pitchFamily="49" charset="0"/>
              </a:rPr>
              <a:t>.</a:t>
            </a:r>
            <a:endParaRPr lang="en-US" dirty="0">
              <a:solidFill>
                <a:schemeClr val="bg1">
                  <a:lumMod val="85000"/>
                </a:schemeClr>
              </a:solidFill>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TCL&gt; </a:t>
            </a:r>
            <a:r>
              <a:rPr lang="en-US" dirty="0" smtClean="0">
                <a:latin typeface="Courier New" panose="02070309020205020404" pitchFamily="49" charset="0"/>
                <a:cs typeface="Courier New" panose="02070309020205020404" pitchFamily="49" charset="0"/>
              </a:rPr>
              <a:t>write </a:t>
            </a:r>
            <a:r>
              <a:rPr lang="en-US" dirty="0" smtClean="0">
                <a:solidFill>
                  <a:schemeClr val="bg1">
                    <a:lumMod val="85000"/>
                  </a:schemeClr>
                </a:solidFill>
                <a:latin typeface="Courier New" panose="02070309020205020404" pitchFamily="49" charset="0"/>
                <a:cs typeface="Courier New" panose="02070309020205020404" pitchFamily="49" charset="0"/>
              </a:rPr>
              <a:t>#</a:t>
            </a:r>
            <a:r>
              <a:rPr lang="en-US" dirty="0">
                <a:solidFill>
                  <a:schemeClr val="bg1">
                    <a:lumMod val="85000"/>
                  </a:schemeClr>
                </a:solidFill>
                <a:latin typeface="Courier New" panose="02070309020205020404" pitchFamily="49" charset="0"/>
                <a:cs typeface="Courier New" panose="02070309020205020404" pitchFamily="49" charset="0"/>
              </a:rPr>
              <a:t> Write the newly created </a:t>
            </a:r>
            <a:r>
              <a:rPr lang="en-US" dirty="0" smtClean="0">
                <a:solidFill>
                  <a:schemeClr val="bg1">
                    <a:lumMod val="85000"/>
                  </a:schemeClr>
                </a:solidFill>
                <a:latin typeface="Courier New" panose="02070309020205020404" pitchFamily="49" charset="0"/>
                <a:cs typeface="Courier New" panose="02070309020205020404" pitchFamily="49" charset="0"/>
              </a:rPr>
              <a:t>tree</a:t>
            </a:r>
            <a:endParaRPr lang="en-US" dirty="0">
              <a:solidFill>
                <a:schemeClr val="bg1">
                  <a:lumMod val="85000"/>
                </a:schemeClr>
              </a:solidFill>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TCL&gt; </a:t>
            </a:r>
            <a:r>
              <a:rPr lang="en-US" dirty="0" smtClean="0">
                <a:latin typeface="Courier New" panose="02070309020205020404" pitchFamily="49" charset="0"/>
                <a:cs typeface="Courier New" panose="02070309020205020404" pitchFamily="49" charset="0"/>
              </a:rPr>
              <a:t>close </a:t>
            </a:r>
            <a:r>
              <a:rPr lang="en-US" dirty="0" smtClean="0">
                <a:solidFill>
                  <a:schemeClr val="bg1">
                    <a:lumMod val="85000"/>
                  </a:schemeClr>
                </a:solidFill>
                <a:latin typeface="Courier New" panose="02070309020205020404" pitchFamily="49" charset="0"/>
                <a:cs typeface="Courier New" panose="02070309020205020404" pitchFamily="49" charset="0"/>
              </a:rPr>
              <a:t>#</a:t>
            </a:r>
            <a:r>
              <a:rPr lang="en-US" dirty="0">
                <a:solidFill>
                  <a:schemeClr val="bg1">
                    <a:lumMod val="85000"/>
                  </a:schemeClr>
                </a:solidFill>
                <a:latin typeface="Courier New" panose="02070309020205020404" pitchFamily="49" charset="0"/>
                <a:cs typeface="Courier New" panose="02070309020205020404" pitchFamily="49" charset="0"/>
              </a:rPr>
              <a:t> Close the tree.</a:t>
            </a:r>
          </a:p>
        </p:txBody>
      </p:sp>
      <p:sp>
        <p:nvSpPr>
          <p:cNvPr id="4" name="TextBox 3"/>
          <p:cNvSpPr txBox="1"/>
          <p:nvPr/>
        </p:nvSpPr>
        <p:spPr>
          <a:xfrm>
            <a:off x="457200" y="6231523"/>
            <a:ext cx="8229600" cy="461665"/>
          </a:xfrm>
          <a:prstGeom prst="rect">
            <a:avLst/>
          </a:prstGeom>
          <a:noFill/>
        </p:spPr>
        <p:txBody>
          <a:bodyPr wrap="square" rtlCol="0">
            <a:spAutoFit/>
          </a:bodyPr>
          <a:lstStyle/>
          <a:p>
            <a:pPr marL="228600" indent="-228600">
              <a:buFont typeface="+mj-lt"/>
              <a:buAutoNum type="arabicPeriod"/>
            </a:pPr>
            <a:r>
              <a:rPr lang="en-US" sz="800" dirty="0" err="1" smtClean="0"/>
              <a:t>MDSPlus</a:t>
            </a:r>
            <a:r>
              <a:rPr lang="en-US" sz="800" dirty="0" smtClean="0"/>
              <a:t> Documentation and Tutorial, </a:t>
            </a:r>
            <a:r>
              <a:rPr lang="en-US" sz="800" dirty="0" err="1" smtClean="0"/>
              <a:t>MDSPlus</a:t>
            </a:r>
            <a:r>
              <a:rPr lang="en-US" sz="800" dirty="0"/>
              <a:t>, http://www.mdsplus.org/index.php?title=Documentation:Tutorial:QuickOverview%20&amp;open=41338000618048318341119&amp;page=Documentation%2FThe+MDSplus+tutorial%2F+A+Quick+Tour+over+MDSplus+Basic+Concepts</a:t>
            </a:r>
          </a:p>
        </p:txBody>
      </p:sp>
    </p:spTree>
    <p:extLst>
      <p:ext uri="{BB962C8B-B14F-4D97-AF65-F5344CB8AC3E}">
        <p14:creationId xmlns:p14="http://schemas.microsoft.com/office/powerpoint/2010/main" val="8417772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Spatial Index Pruning Skyline Computation</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552182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EPICS</a:t>
            </a:r>
            <a:r>
              <a:rPr lang="en-US" baseline="30000" dirty="0" smtClean="0"/>
              <a:t>[1]</a:t>
            </a:r>
            <a:endParaRPr lang="en-US" baseline="30000" dirty="0"/>
          </a:p>
        </p:txBody>
      </p:sp>
      <p:sp>
        <p:nvSpPr>
          <p:cNvPr id="3" name="Content Placeholder 2"/>
          <p:cNvSpPr>
            <a:spLocks noGrp="1"/>
          </p:cNvSpPr>
          <p:nvPr>
            <p:ph idx="1"/>
          </p:nvPr>
        </p:nvSpPr>
        <p:spPr/>
        <p:txBody>
          <a:bodyPr>
            <a:normAutofit lnSpcReduction="10000"/>
          </a:bodyPr>
          <a:lstStyle/>
          <a:p>
            <a:r>
              <a:rPr lang="en-US" dirty="0" smtClean="0"/>
              <a:t>Maintain by Advanced Photon Source (APS) at Argonne National Laboratory (Chicago)</a:t>
            </a:r>
          </a:p>
          <a:p>
            <a:r>
              <a:rPr lang="en-US" dirty="0" smtClean="0"/>
              <a:t>Distributed </a:t>
            </a:r>
            <a:r>
              <a:rPr lang="en-US" dirty="0" smtClean="0"/>
              <a:t>control system for extremely large experiments</a:t>
            </a:r>
          </a:p>
          <a:p>
            <a:r>
              <a:rPr lang="en-US" dirty="0" smtClean="0"/>
              <a:t>Uses client-sever architecture</a:t>
            </a:r>
          </a:p>
          <a:p>
            <a:pPr lvl="1"/>
            <a:r>
              <a:rPr lang="en-US" dirty="0" smtClean="0"/>
              <a:t>Any device (such as diagnostics) can be a server that publishes a variable</a:t>
            </a:r>
          </a:p>
          <a:p>
            <a:pPr lvl="1"/>
            <a:r>
              <a:rPr lang="en-US" dirty="0" smtClean="0"/>
              <a:t>Variables can be read or set by clients that have permission</a:t>
            </a:r>
          </a:p>
          <a:p>
            <a:endParaRPr lang="en-US" dirty="0"/>
          </a:p>
        </p:txBody>
      </p:sp>
      <p:sp>
        <p:nvSpPr>
          <p:cNvPr id="4" name="TextBox 3"/>
          <p:cNvSpPr txBox="1"/>
          <p:nvPr/>
        </p:nvSpPr>
        <p:spPr>
          <a:xfrm>
            <a:off x="457200" y="6231523"/>
            <a:ext cx="8229600" cy="338554"/>
          </a:xfrm>
          <a:prstGeom prst="rect">
            <a:avLst/>
          </a:prstGeom>
          <a:noFill/>
        </p:spPr>
        <p:txBody>
          <a:bodyPr wrap="square" rtlCol="0">
            <a:spAutoFit/>
          </a:bodyPr>
          <a:lstStyle/>
          <a:p>
            <a:pPr marL="228600" indent="-228600">
              <a:buFont typeface="+mj-lt"/>
              <a:buAutoNum type="arabicPeriod"/>
            </a:pPr>
            <a:r>
              <a:rPr lang="en-US" sz="800" dirty="0"/>
              <a:t>Advance Photon Source Argonne National Laboratory. Experimental physics and </a:t>
            </a:r>
            <a:r>
              <a:rPr lang="en-US" sz="800" dirty="0" smtClean="0"/>
              <a:t>industrial control </a:t>
            </a:r>
            <a:r>
              <a:rPr lang="en-US" sz="800" dirty="0"/>
              <a:t>system. http://www.aps.anl.gov/epics, February 2015.</a:t>
            </a:r>
            <a:endParaRPr lang="en-US" sz="800" dirty="0" smtClean="0"/>
          </a:p>
          <a:p>
            <a:pPr marL="228600" indent="-228600">
              <a:buFont typeface="+mj-lt"/>
              <a:buAutoNum type="arabicPeriod"/>
            </a:pPr>
            <a:r>
              <a:rPr lang="en-US" sz="800" dirty="0" smtClean="0"/>
              <a:t>Andrew </a:t>
            </a:r>
            <a:r>
              <a:rPr lang="en-US" sz="800" dirty="0"/>
              <a:t>Johnson. Introduction to epics. http://</a:t>
            </a:r>
            <a:r>
              <a:rPr lang="en-US" sz="800" dirty="0" smtClean="0"/>
              <a:t>www.aps.anl.gov/epics/docs/APS2014/01-Introduction-to-EPICS.pdf</a:t>
            </a:r>
            <a:r>
              <a:rPr lang="en-US" sz="800" dirty="0"/>
              <a:t>, September 2014.</a:t>
            </a:r>
            <a:endParaRPr lang="en-US" sz="800" dirty="0"/>
          </a:p>
        </p:txBody>
      </p:sp>
    </p:spTree>
    <p:extLst>
      <p:ext uri="{BB962C8B-B14F-4D97-AF65-F5344CB8AC3E}">
        <p14:creationId xmlns:p14="http://schemas.microsoft.com/office/powerpoint/2010/main" val="73604095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EPICS</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50926"/>
          <a:stretch/>
        </p:blipFill>
        <p:spPr>
          <a:xfrm>
            <a:off x="1381125" y="1417638"/>
            <a:ext cx="6381750" cy="4323935"/>
          </a:xfrm>
        </p:spPr>
      </p:pic>
      <p:sp>
        <p:nvSpPr>
          <p:cNvPr id="5" name="TextBox 4"/>
          <p:cNvSpPr txBox="1"/>
          <p:nvPr/>
        </p:nvSpPr>
        <p:spPr>
          <a:xfrm>
            <a:off x="457200" y="6231523"/>
            <a:ext cx="8229600" cy="338554"/>
          </a:xfrm>
          <a:prstGeom prst="rect">
            <a:avLst/>
          </a:prstGeom>
          <a:noFill/>
        </p:spPr>
        <p:txBody>
          <a:bodyPr wrap="square" rtlCol="0">
            <a:spAutoFit/>
          </a:bodyPr>
          <a:lstStyle/>
          <a:p>
            <a:pPr marL="228600" indent="-228600">
              <a:buFont typeface="+mj-lt"/>
              <a:buAutoNum type="arabicPeriod"/>
            </a:pPr>
            <a:r>
              <a:rPr lang="en-US" sz="800" dirty="0"/>
              <a:t>Advance Photon Source Argonne National Laboratory. Experimental physics and </a:t>
            </a:r>
            <a:r>
              <a:rPr lang="en-US" sz="800" dirty="0" smtClean="0"/>
              <a:t>industrial control </a:t>
            </a:r>
            <a:r>
              <a:rPr lang="en-US" sz="800" dirty="0"/>
              <a:t>system. http://www.aps.anl.gov/epics, February 2015.</a:t>
            </a:r>
            <a:endParaRPr lang="en-US" sz="800" dirty="0" smtClean="0"/>
          </a:p>
          <a:p>
            <a:pPr marL="228600" indent="-228600">
              <a:buFont typeface="+mj-lt"/>
              <a:buAutoNum type="arabicPeriod"/>
            </a:pPr>
            <a:r>
              <a:rPr lang="en-US" sz="800" dirty="0" smtClean="0"/>
              <a:t>Andrew </a:t>
            </a:r>
            <a:r>
              <a:rPr lang="en-US" sz="800" dirty="0"/>
              <a:t>Johnson. Introduction to epics. http://</a:t>
            </a:r>
            <a:r>
              <a:rPr lang="en-US" sz="800" dirty="0" smtClean="0"/>
              <a:t>www.aps.anl.gov/epics/docs/APS2014/01-Introduction-to-EPICS.pdf</a:t>
            </a:r>
            <a:r>
              <a:rPr lang="en-US" sz="800" dirty="0"/>
              <a:t>, September 2014.</a:t>
            </a:r>
            <a:endParaRPr lang="en-US" sz="800" dirty="0"/>
          </a:p>
        </p:txBody>
      </p:sp>
    </p:spTree>
    <p:extLst>
      <p:ext uri="{BB962C8B-B14F-4D97-AF65-F5344CB8AC3E}">
        <p14:creationId xmlns:p14="http://schemas.microsoft.com/office/powerpoint/2010/main" val="371651898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Hierarchical Relational Database</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3604155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Motivation</a:t>
            </a:r>
            <a:endParaRPr lang="en-US" dirty="0"/>
          </a:p>
        </p:txBody>
      </p:sp>
      <p:sp>
        <p:nvSpPr>
          <p:cNvPr id="5" name="Content Placeholder 4"/>
          <p:cNvSpPr>
            <a:spLocks noGrp="1"/>
          </p:cNvSpPr>
          <p:nvPr>
            <p:ph idx="1"/>
          </p:nvPr>
        </p:nvSpPr>
        <p:spPr/>
        <p:txBody>
          <a:bodyPr>
            <a:normAutofit lnSpcReduction="10000"/>
          </a:bodyPr>
          <a:lstStyle/>
          <a:p>
            <a:r>
              <a:rPr lang="en-US" dirty="0" smtClean="0"/>
              <a:t>Hierarchical data (trees) often needed to be stored and queried in relational database</a:t>
            </a:r>
            <a:r>
              <a:rPr lang="en-US" baseline="30000" dirty="0" smtClean="0"/>
              <a:t>[9]</a:t>
            </a:r>
          </a:p>
          <a:p>
            <a:pPr lvl="1"/>
            <a:r>
              <a:rPr lang="en-US" dirty="0" smtClean="0"/>
              <a:t>Example: Bill of material (or parts)</a:t>
            </a:r>
          </a:p>
          <a:p>
            <a:r>
              <a:rPr lang="en-US" dirty="0" smtClean="0"/>
              <a:t>Relational database are essentially </a:t>
            </a:r>
            <a:r>
              <a:rPr lang="en-US" u="sng" dirty="0" smtClean="0"/>
              <a:t>flat</a:t>
            </a:r>
            <a:r>
              <a:rPr lang="en-US" dirty="0" smtClean="0"/>
              <a:t> tables</a:t>
            </a:r>
          </a:p>
          <a:p>
            <a:r>
              <a:rPr lang="en-US" dirty="0" smtClean="0"/>
              <a:t>Most techniques (of storing tree) require recursion (multiple queries) to retrieve hierarchy</a:t>
            </a:r>
          </a:p>
          <a:p>
            <a:r>
              <a:rPr lang="en-US" dirty="0" smtClean="0"/>
              <a:t>Goal: </a:t>
            </a:r>
            <a:r>
              <a:rPr lang="en-US" dirty="0"/>
              <a:t>Design an index technique to eliminating recursion to improve query performance</a:t>
            </a:r>
          </a:p>
          <a:p>
            <a:endParaRPr lang="en-US" dirty="0" smtClean="0"/>
          </a:p>
        </p:txBody>
      </p:sp>
    </p:spTree>
    <p:extLst>
      <p:ext uri="{BB962C8B-B14F-4D97-AF65-F5344CB8AC3E}">
        <p14:creationId xmlns:p14="http://schemas.microsoft.com/office/powerpoint/2010/main" val="8415488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Operations</a:t>
            </a:r>
            <a:endParaRPr lang="en-US" dirty="0"/>
          </a:p>
        </p:txBody>
      </p:sp>
      <p:sp>
        <p:nvSpPr>
          <p:cNvPr id="3" name="Content Placeholder 2"/>
          <p:cNvSpPr>
            <a:spLocks noGrp="1"/>
          </p:cNvSpPr>
          <p:nvPr>
            <p:ph idx="1"/>
          </p:nvPr>
        </p:nvSpPr>
        <p:spPr/>
        <p:txBody>
          <a:bodyPr/>
          <a:lstStyle/>
          <a:p>
            <a:r>
              <a:rPr lang="en-US" dirty="0" smtClean="0"/>
              <a:t>Given two nodes, </a:t>
            </a:r>
            <a:r>
              <a:rPr lang="en-US" i="1" dirty="0" smtClean="0"/>
              <a:t>n</a:t>
            </a:r>
            <a:r>
              <a:rPr lang="en-US" i="1" baseline="-25000" dirty="0" smtClean="0"/>
              <a:t>1</a:t>
            </a:r>
            <a:r>
              <a:rPr lang="en-US" dirty="0" smtClean="0"/>
              <a:t>, </a:t>
            </a:r>
            <a:r>
              <a:rPr lang="en-US" i="1" dirty="0" smtClean="0"/>
              <a:t>n</a:t>
            </a:r>
            <a:r>
              <a:rPr lang="en-US" i="1" baseline="-25000" dirty="0" smtClean="0"/>
              <a:t>2</a:t>
            </a:r>
            <a:r>
              <a:rPr lang="en-US" dirty="0" smtClean="0"/>
              <a:t>, of a tree, the following are common operations</a:t>
            </a:r>
          </a:p>
          <a:p>
            <a:pPr lvl="1"/>
            <a:r>
              <a:rPr lang="en-US" dirty="0" smtClean="0"/>
              <a:t>Parent(</a:t>
            </a:r>
            <a:r>
              <a:rPr lang="en-US" i="1" dirty="0" smtClean="0"/>
              <a:t>n</a:t>
            </a:r>
            <a:r>
              <a:rPr lang="en-US" i="1" baseline="-25000" dirty="0" smtClean="0"/>
              <a:t>1</a:t>
            </a:r>
            <a:r>
              <a:rPr lang="en-US" dirty="0" smtClean="0"/>
              <a:t>): find the parent node of </a:t>
            </a:r>
            <a:r>
              <a:rPr lang="en-US" i="1" dirty="0" smtClean="0"/>
              <a:t>n</a:t>
            </a:r>
            <a:r>
              <a:rPr lang="en-US" i="1" baseline="-25000" dirty="0" smtClean="0"/>
              <a:t>1</a:t>
            </a:r>
          </a:p>
          <a:p>
            <a:pPr lvl="1"/>
            <a:r>
              <a:rPr lang="en-US" dirty="0" smtClean="0"/>
              <a:t>Member(</a:t>
            </a:r>
            <a:r>
              <a:rPr lang="en-US" i="1" dirty="0" smtClean="0"/>
              <a:t>n</a:t>
            </a:r>
            <a:r>
              <a:rPr lang="en-US" i="1" baseline="-25000" dirty="0" smtClean="0"/>
              <a:t>1</a:t>
            </a:r>
            <a:r>
              <a:rPr lang="en-US" dirty="0" smtClean="0"/>
              <a:t>, </a:t>
            </a:r>
            <a:r>
              <a:rPr lang="en-US" i="1" dirty="0" smtClean="0"/>
              <a:t>n</a:t>
            </a:r>
            <a:r>
              <a:rPr lang="en-US" i="1" baseline="-25000" dirty="0" smtClean="0"/>
              <a:t>2</a:t>
            </a:r>
            <a:r>
              <a:rPr lang="en-US" dirty="0" smtClean="0"/>
              <a:t>): if </a:t>
            </a:r>
            <a:r>
              <a:rPr lang="en-US" i="1" dirty="0" smtClean="0"/>
              <a:t>n</a:t>
            </a:r>
            <a:r>
              <a:rPr lang="en-US" i="1" baseline="-25000" dirty="0" smtClean="0"/>
              <a:t>1</a:t>
            </a:r>
            <a:r>
              <a:rPr lang="en-US" dirty="0" smtClean="0"/>
              <a:t> is a descendent of </a:t>
            </a:r>
            <a:r>
              <a:rPr lang="en-US" i="1" dirty="0" smtClean="0"/>
              <a:t>n</a:t>
            </a:r>
            <a:r>
              <a:rPr lang="en-US" i="1" baseline="-25000" dirty="0" smtClean="0"/>
              <a:t>2</a:t>
            </a:r>
          </a:p>
          <a:p>
            <a:pPr lvl="1"/>
            <a:r>
              <a:rPr lang="en-US" dirty="0" smtClean="0"/>
              <a:t>Tree(</a:t>
            </a:r>
            <a:r>
              <a:rPr lang="en-US" i="1" dirty="0" smtClean="0"/>
              <a:t>n</a:t>
            </a:r>
            <a:r>
              <a:rPr lang="en-US" i="1" baseline="-25000" dirty="0" smtClean="0"/>
              <a:t>1</a:t>
            </a:r>
            <a:r>
              <a:rPr lang="en-US" dirty="0" smtClean="0"/>
              <a:t>): gets the entire tree structure (all descendant nodes) of </a:t>
            </a:r>
            <a:r>
              <a:rPr lang="en-US" i="1" dirty="0" smtClean="0"/>
              <a:t>n</a:t>
            </a:r>
            <a:r>
              <a:rPr lang="en-US" i="1" baseline="-25000" dirty="0" smtClean="0"/>
              <a:t>1</a:t>
            </a:r>
          </a:p>
          <a:p>
            <a:pPr lvl="1"/>
            <a:r>
              <a:rPr lang="en-US" dirty="0" smtClean="0"/>
              <a:t>Root(</a:t>
            </a:r>
            <a:r>
              <a:rPr lang="en-US" i="1" dirty="0" smtClean="0"/>
              <a:t>n</a:t>
            </a:r>
            <a:r>
              <a:rPr lang="en-US" i="1" baseline="-25000" dirty="0" smtClean="0"/>
              <a:t>1</a:t>
            </a:r>
            <a:r>
              <a:rPr lang="en-US" dirty="0" smtClean="0"/>
              <a:t>): gets the root node of </a:t>
            </a:r>
            <a:r>
              <a:rPr lang="en-US" i="1" dirty="0" smtClean="0"/>
              <a:t>n</a:t>
            </a:r>
            <a:r>
              <a:rPr lang="en-US" i="1" baseline="-25000" dirty="0" smtClean="0"/>
              <a:t>1</a:t>
            </a:r>
          </a:p>
          <a:p>
            <a:pPr lvl="1"/>
            <a:endParaRPr lang="en-US" dirty="0"/>
          </a:p>
        </p:txBody>
      </p:sp>
    </p:spTree>
    <p:extLst>
      <p:ext uri="{BB962C8B-B14F-4D97-AF65-F5344CB8AC3E}">
        <p14:creationId xmlns:p14="http://schemas.microsoft.com/office/powerpoint/2010/main" val="1417425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Known Techniques</a:t>
            </a:r>
            <a:endParaRPr lang="en-US" dirty="0"/>
          </a:p>
        </p:txBody>
      </p:sp>
      <p:sp>
        <p:nvSpPr>
          <p:cNvPr id="3" name="Content Placeholder 2"/>
          <p:cNvSpPr>
            <a:spLocks noGrp="1"/>
          </p:cNvSpPr>
          <p:nvPr>
            <p:ph idx="1"/>
          </p:nvPr>
        </p:nvSpPr>
        <p:spPr/>
        <p:txBody>
          <a:bodyPr/>
          <a:lstStyle/>
          <a:p>
            <a:r>
              <a:rPr lang="en-US" dirty="0" smtClean="0"/>
              <a:t>Adjacency List</a:t>
            </a:r>
          </a:p>
          <a:p>
            <a:pPr lvl="1"/>
            <a:r>
              <a:rPr lang="en-US" dirty="0" smtClean="0"/>
              <a:t>Each data record (node) has a reference back to its parent record (parent node)</a:t>
            </a:r>
          </a:p>
          <a:p>
            <a:r>
              <a:rPr lang="en-US" dirty="0" smtClean="0"/>
              <a:t>Path enumeration</a:t>
            </a:r>
          </a:p>
          <a:p>
            <a:pPr lvl="1"/>
            <a:r>
              <a:rPr lang="en-US" dirty="0" smtClean="0"/>
              <a:t>Each data record maintains a complete route from the root node to the current node</a:t>
            </a:r>
          </a:p>
        </p:txBody>
      </p:sp>
    </p:spTree>
    <p:extLst>
      <p:ext uri="{BB962C8B-B14F-4D97-AF65-F5344CB8AC3E}">
        <p14:creationId xmlns:p14="http://schemas.microsoft.com/office/powerpoint/2010/main" val="108932023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Adjacency List</a:t>
            </a:r>
            <a:endParaRPr lang="en-US" dirty="0"/>
          </a:p>
        </p:txBody>
      </p:sp>
      <p:sp>
        <p:nvSpPr>
          <p:cNvPr id="3" name="Content Placeholder 2"/>
          <p:cNvSpPr>
            <a:spLocks noGrp="1"/>
          </p:cNvSpPr>
          <p:nvPr>
            <p:ph idx="1"/>
          </p:nvPr>
        </p:nvSpPr>
        <p:spPr/>
        <p:txBody>
          <a:bodyPr>
            <a:normAutofit/>
          </a:bodyPr>
          <a:lstStyle/>
          <a:p>
            <a:r>
              <a:rPr lang="en-US" dirty="0" smtClean="0"/>
              <a:t>Most intuitive representation</a:t>
            </a:r>
          </a:p>
          <a:p>
            <a:r>
              <a:rPr lang="en-US" dirty="0" smtClean="0"/>
              <a:t>Also known as Parent-Link model</a:t>
            </a:r>
          </a:p>
          <a:p>
            <a:pPr marL="0" indent="0">
              <a:buNone/>
            </a:pPr>
            <a:endParaRPr lang="en-US" dirty="0"/>
          </a:p>
        </p:txBody>
      </p:sp>
      <p:sp>
        <p:nvSpPr>
          <p:cNvPr id="4" name="TextBox 3"/>
          <p:cNvSpPr txBox="1"/>
          <p:nvPr/>
        </p:nvSpPr>
        <p:spPr>
          <a:xfrm>
            <a:off x="985072" y="2900382"/>
            <a:ext cx="5045043" cy="1384995"/>
          </a:xfrm>
          <a:prstGeom prst="rect">
            <a:avLst/>
          </a:prstGeom>
          <a:noFill/>
        </p:spPr>
        <p:txBody>
          <a:bodyPr wrap="square" rtlCol="0">
            <a:spAutoFit/>
          </a:bodyPr>
          <a:lstStyle/>
          <a:p>
            <a:r>
              <a:rPr lang="en-US" sz="1400" dirty="0" smtClean="0">
                <a:latin typeface="Courier New" panose="02070309020205020404" pitchFamily="49" charset="0"/>
                <a:cs typeface="Courier New" panose="02070309020205020404" pitchFamily="49" charset="0"/>
              </a:rPr>
              <a:t>CREATE TABLE Nodes (</a:t>
            </a:r>
          </a:p>
          <a:p>
            <a:r>
              <a:rPr lang="en-US" sz="1400" dirty="0">
                <a:latin typeface="Courier New" panose="02070309020205020404" pitchFamily="49" charset="0"/>
                <a:cs typeface="Courier New" panose="02070309020205020404" pitchFamily="49" charset="0"/>
              </a:rPr>
              <a:t> </a:t>
            </a: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nodeId</a:t>
            </a:r>
            <a:r>
              <a:rPr lang="en-US" sz="1400" dirty="0" smtClean="0">
                <a:latin typeface="Courier New" panose="02070309020205020404" pitchFamily="49" charset="0"/>
                <a:cs typeface="Courier New" panose="02070309020205020404" pitchFamily="49" charset="0"/>
              </a:rPr>
              <a:t>        INT PRIMARY KEY NULL,</a:t>
            </a:r>
          </a:p>
          <a:p>
            <a:r>
              <a:rPr lang="en-US" sz="1400" dirty="0">
                <a:latin typeface="Courier New" panose="02070309020205020404" pitchFamily="49" charset="0"/>
                <a:cs typeface="Courier New" panose="02070309020205020404" pitchFamily="49" charset="0"/>
              </a:rPr>
              <a:t> </a:t>
            </a:r>
            <a:r>
              <a:rPr lang="en-US" sz="1400" dirty="0" smtClean="0">
                <a:latin typeface="Courier New" panose="02070309020205020404" pitchFamily="49" charset="0"/>
                <a:cs typeface="Courier New" panose="02070309020205020404" pitchFamily="49" charset="0"/>
              </a:rPr>
              <a:t>   -- Any number of data fields</a:t>
            </a:r>
          </a:p>
          <a:p>
            <a:r>
              <a:rPr lang="en-US" sz="1400" dirty="0">
                <a:latin typeface="Courier New" panose="02070309020205020404" pitchFamily="49" charset="0"/>
                <a:cs typeface="Courier New" panose="02070309020205020404" pitchFamily="49" charset="0"/>
              </a:rPr>
              <a:t> </a:t>
            </a:r>
            <a:r>
              <a:rPr lang="en-US" sz="1400" dirty="0" smtClean="0">
                <a:latin typeface="Courier New" panose="02070309020205020404" pitchFamily="49" charset="0"/>
                <a:cs typeface="Courier New" panose="02070309020205020404" pitchFamily="49" charset="0"/>
              </a:rPr>
              <a:t>   parent         INT NOT NULL,</a:t>
            </a:r>
          </a:p>
          <a:p>
            <a:r>
              <a:rPr lang="en-US" sz="1400" dirty="0">
                <a:latin typeface="Courier New" panose="02070309020205020404" pitchFamily="49" charset="0"/>
                <a:cs typeface="Courier New" panose="02070309020205020404" pitchFamily="49" charset="0"/>
              </a:rPr>
              <a:t> </a:t>
            </a:r>
            <a:r>
              <a:rPr lang="en-US" sz="1400" dirty="0" smtClean="0">
                <a:latin typeface="Courier New" panose="02070309020205020404" pitchFamily="49" charset="0"/>
                <a:cs typeface="Courier New" panose="02070309020205020404" pitchFamily="49" charset="0"/>
              </a:rPr>
              <a:t>   FOREIGN KEY (parent) REFERENCES Nodes(ID)</a:t>
            </a:r>
          </a:p>
          <a:p>
            <a:r>
              <a:rPr lang="en-US" sz="1400" dirty="0" smtClean="0">
                <a:latin typeface="Courier New" panose="02070309020205020404" pitchFamily="49" charset="0"/>
                <a:cs typeface="Courier New" panose="02070309020205020404" pitchFamily="49" charset="0"/>
              </a:rPr>
              <a:t>)</a:t>
            </a:r>
            <a:endParaRPr lang="en-US" sz="1400" dirty="0">
              <a:latin typeface="Courier New" panose="02070309020205020404" pitchFamily="49" charset="0"/>
              <a:cs typeface="Courier New" panose="02070309020205020404" pitchFamily="49"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31421" y="2826116"/>
            <a:ext cx="1476375" cy="1533525"/>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4431579"/>
            <a:ext cx="2657846" cy="1743318"/>
          </a:xfrm>
          <a:prstGeom prst="rect">
            <a:avLst/>
          </a:prstGeom>
        </p:spPr>
      </p:pic>
      <p:graphicFrame>
        <p:nvGraphicFramePr>
          <p:cNvPr id="11" name="Table 10"/>
          <p:cNvGraphicFramePr>
            <a:graphicFrameLocks noGrp="1"/>
          </p:cNvGraphicFramePr>
          <p:nvPr>
            <p:extLst>
              <p:ext uri="{D42A27DB-BD31-4B8C-83A1-F6EECF244321}">
                <p14:modId xmlns:p14="http://schemas.microsoft.com/office/powerpoint/2010/main" val="667037894"/>
              </p:ext>
            </p:extLst>
          </p:nvPr>
        </p:nvGraphicFramePr>
        <p:xfrm>
          <a:off x="6705600" y="4495800"/>
          <a:ext cx="1219200" cy="2095500"/>
        </p:xfrm>
        <a:graphic>
          <a:graphicData uri="http://schemas.openxmlformats.org/drawingml/2006/table">
            <a:tbl>
              <a:tblPr/>
              <a:tblGrid>
                <a:gridCol w="609600"/>
                <a:gridCol w="609600"/>
              </a:tblGrid>
              <a:tr h="190500">
                <a:tc>
                  <a:txBody>
                    <a:bodyPr/>
                    <a:lstStyle/>
                    <a:p>
                      <a:pPr algn="ctr" fontAlgn="b"/>
                      <a:r>
                        <a:rPr lang="en-US" sz="1100" b="1" i="0" u="none" strike="noStrike" dirty="0" err="1">
                          <a:solidFill>
                            <a:srgbClr val="000000"/>
                          </a:solidFill>
                          <a:effectLst/>
                          <a:latin typeface="Calibri"/>
                        </a:rPr>
                        <a:t>nodeId</a:t>
                      </a:r>
                      <a:endParaRPr lang="en-US" sz="1100" b="1" i="0" u="none" strike="noStrike" dirty="0">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000000"/>
                          </a:solidFill>
                          <a:effectLst/>
                          <a:latin typeface="Calibri"/>
                        </a:rPr>
                        <a:t>parent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r>
              <a:tr h="190500">
                <a:tc>
                  <a:txBody>
                    <a:bodyPr/>
                    <a:lstStyle/>
                    <a:p>
                      <a:pPr algn="ctr" fontAlgn="b"/>
                      <a:r>
                        <a:rPr lang="en-US" sz="1100" b="0" i="0" u="none" strike="noStrike" dirty="0">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null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dirty="0">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620792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Query via Adjacency List</a:t>
            </a:r>
            <a:endParaRPr lang="en-US" dirty="0"/>
          </a:p>
        </p:txBody>
      </p:sp>
      <p:sp>
        <p:nvSpPr>
          <p:cNvPr id="3" name="Content Placeholder 2"/>
          <p:cNvSpPr>
            <a:spLocks noGrp="1"/>
          </p:cNvSpPr>
          <p:nvPr>
            <p:ph idx="1"/>
          </p:nvPr>
        </p:nvSpPr>
        <p:spPr>
          <a:xfrm>
            <a:off x="457200" y="1600201"/>
            <a:ext cx="8229600" cy="609600"/>
          </a:xfrm>
        </p:spPr>
        <p:txBody>
          <a:bodyPr/>
          <a:lstStyle/>
          <a:p>
            <a:r>
              <a:rPr lang="en-US" dirty="0" smtClean="0"/>
              <a:t>Member</a:t>
            </a:r>
          </a:p>
          <a:p>
            <a:pPr marL="0" indent="0">
              <a:buNone/>
            </a:pPr>
            <a:endParaRPr lang="en-US" dirty="0"/>
          </a:p>
          <a:p>
            <a:endParaRPr lang="en-US" dirty="0" smtClean="0"/>
          </a:p>
          <a:p>
            <a:endParaRPr lang="en-US" dirty="0" smtClean="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2133600"/>
            <a:ext cx="4705350" cy="1828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Content Placeholder 2"/>
          <p:cNvSpPr txBox="1">
            <a:spLocks/>
          </p:cNvSpPr>
          <p:nvPr/>
        </p:nvSpPr>
        <p:spPr>
          <a:xfrm>
            <a:off x="457200" y="4060371"/>
            <a:ext cx="8229600" cy="6096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Print Tree</a:t>
            </a:r>
          </a:p>
          <a:p>
            <a:pPr marL="0" indent="0">
              <a:buNone/>
            </a:pPr>
            <a:endParaRPr lang="en-US" dirty="0" smtClean="0"/>
          </a:p>
          <a:p>
            <a:endParaRPr lang="en-US" dirty="0" smtClean="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4572000"/>
            <a:ext cx="6038850" cy="198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6" name="Straight Arrow Connector 5"/>
          <p:cNvCxnSpPr/>
          <p:nvPr/>
        </p:nvCxnSpPr>
        <p:spPr>
          <a:xfrm flipH="1">
            <a:off x="2514600" y="2667000"/>
            <a:ext cx="35052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096000" y="2528500"/>
            <a:ext cx="492443" cy="276999"/>
          </a:xfrm>
          <a:prstGeom prst="rect">
            <a:avLst/>
          </a:prstGeom>
          <a:noFill/>
        </p:spPr>
        <p:txBody>
          <a:bodyPr wrap="none" rtlCol="0">
            <a:spAutoFit/>
          </a:bodyPr>
          <a:lstStyle/>
          <a:p>
            <a:r>
              <a:rPr lang="en-US" sz="1200" dirty="0" smtClean="0"/>
              <a:t>Loop</a:t>
            </a:r>
            <a:endParaRPr lang="en-US" sz="1200" dirty="0"/>
          </a:p>
        </p:txBody>
      </p:sp>
      <p:cxnSp>
        <p:nvCxnSpPr>
          <p:cNvPr id="11" name="Straight Arrow Connector 10"/>
          <p:cNvCxnSpPr/>
          <p:nvPr/>
        </p:nvCxnSpPr>
        <p:spPr>
          <a:xfrm flipH="1">
            <a:off x="3933825" y="6248400"/>
            <a:ext cx="35052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452497" y="6109900"/>
            <a:ext cx="796500" cy="276999"/>
          </a:xfrm>
          <a:prstGeom prst="rect">
            <a:avLst/>
          </a:prstGeom>
          <a:noFill/>
        </p:spPr>
        <p:txBody>
          <a:bodyPr wrap="none" rtlCol="0">
            <a:spAutoFit/>
          </a:bodyPr>
          <a:lstStyle/>
          <a:p>
            <a:r>
              <a:rPr lang="en-US" sz="1200" dirty="0" smtClean="0"/>
              <a:t>Recursion</a:t>
            </a:r>
            <a:endParaRPr lang="en-US" sz="1200" dirty="0"/>
          </a:p>
        </p:txBody>
      </p:sp>
    </p:spTree>
    <p:extLst>
      <p:ext uri="{BB962C8B-B14F-4D97-AF65-F5344CB8AC3E}">
        <p14:creationId xmlns:p14="http://schemas.microsoft.com/office/powerpoint/2010/main" val="26768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Path Enumeration</a:t>
            </a:r>
            <a:endParaRPr lang="en-US" dirty="0"/>
          </a:p>
        </p:txBody>
      </p:sp>
      <p:sp>
        <p:nvSpPr>
          <p:cNvPr id="3" name="Content Placeholder 2"/>
          <p:cNvSpPr>
            <a:spLocks noGrp="1"/>
          </p:cNvSpPr>
          <p:nvPr>
            <p:ph idx="1"/>
          </p:nvPr>
        </p:nvSpPr>
        <p:spPr>
          <a:xfrm>
            <a:off x="457200" y="1600201"/>
            <a:ext cx="8229600" cy="838200"/>
          </a:xfrm>
        </p:spPr>
        <p:txBody>
          <a:bodyPr/>
          <a:lstStyle/>
          <a:p>
            <a:r>
              <a:rPr lang="en-US" dirty="0" smtClean="0"/>
              <a:t>Path attribute denote the position of a node</a:t>
            </a:r>
          </a:p>
          <a:p>
            <a:pPr marL="0" indent="0">
              <a:buNone/>
            </a:pP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 y="2514600"/>
            <a:ext cx="2657846" cy="1743318"/>
          </a:xfrm>
          <a:prstGeom prst="rect">
            <a:avLst/>
          </a:prstGeom>
        </p:spPr>
      </p:pic>
      <p:graphicFrame>
        <p:nvGraphicFramePr>
          <p:cNvPr id="7" name="Table 6"/>
          <p:cNvGraphicFramePr>
            <a:graphicFrameLocks noGrp="1"/>
          </p:cNvGraphicFramePr>
          <p:nvPr>
            <p:extLst>
              <p:ext uri="{D42A27DB-BD31-4B8C-83A1-F6EECF244321}">
                <p14:modId xmlns:p14="http://schemas.microsoft.com/office/powerpoint/2010/main" val="1222499100"/>
              </p:ext>
            </p:extLst>
          </p:nvPr>
        </p:nvGraphicFramePr>
        <p:xfrm>
          <a:off x="5257800" y="2362200"/>
          <a:ext cx="1219200" cy="2095500"/>
        </p:xfrm>
        <a:graphic>
          <a:graphicData uri="http://schemas.openxmlformats.org/drawingml/2006/table">
            <a:tbl>
              <a:tblPr/>
              <a:tblGrid>
                <a:gridCol w="609600"/>
                <a:gridCol w="609600"/>
              </a:tblGrid>
              <a:tr h="190500">
                <a:tc>
                  <a:txBody>
                    <a:bodyPr/>
                    <a:lstStyle/>
                    <a:p>
                      <a:pPr algn="ctr" fontAlgn="b"/>
                      <a:r>
                        <a:rPr lang="en-US" sz="1100" b="1" i="0" u="none" strike="noStrike" dirty="0" err="1">
                          <a:solidFill>
                            <a:srgbClr val="000000"/>
                          </a:solidFill>
                          <a:effectLst/>
                          <a:latin typeface="Calibri"/>
                        </a:rPr>
                        <a:t>nodeId</a:t>
                      </a:r>
                      <a:endParaRPr lang="en-US" sz="1100" b="1" i="0" u="none" strike="noStrike" dirty="0">
                        <a:solidFill>
                          <a:srgbClr val="000000"/>
                        </a:solidFill>
                        <a:effectLst/>
                        <a:latin typeface="Calibri"/>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000000"/>
                          </a:solidFill>
                          <a:effectLst/>
                          <a:latin typeface="Calibri"/>
                        </a:rPr>
                        <a:t>path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r>
              <a:tr h="190500">
                <a:tc>
                  <a:txBody>
                    <a:bodyPr/>
                    <a:lstStyle/>
                    <a:p>
                      <a:pPr algn="ctr" fontAlgn="b"/>
                      <a:r>
                        <a:rPr lang="en-US" sz="11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a:rPr>
                        <a:t>1/2/5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a:rPr>
                        <a:t>1/2/6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1/3/8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1/4/9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a:rPr>
                        <a:t>1/4/10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9" name="Content Placeholder 2"/>
          <p:cNvSpPr txBox="1">
            <a:spLocks/>
          </p:cNvSpPr>
          <p:nvPr/>
        </p:nvSpPr>
        <p:spPr>
          <a:xfrm>
            <a:off x="533400" y="4572000"/>
            <a:ext cx="8229600" cy="17526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Does not need recursion, but</a:t>
            </a:r>
          </a:p>
          <a:p>
            <a:pPr lvl="1"/>
            <a:r>
              <a:rPr lang="en-US" dirty="0" smtClean="0"/>
              <a:t>Require text-processing on client</a:t>
            </a:r>
          </a:p>
          <a:p>
            <a:pPr lvl="1"/>
            <a:r>
              <a:rPr lang="en-US" dirty="0" smtClean="0"/>
              <a:t>Each record incurs extra transmission overhead </a:t>
            </a:r>
          </a:p>
          <a:p>
            <a:pPr marL="0" indent="0">
              <a:buFont typeface="Arial" pitchFamily="34" charset="0"/>
              <a:buNone/>
            </a:pPr>
            <a:endParaRPr lang="en-US" dirty="0"/>
          </a:p>
        </p:txBody>
      </p:sp>
    </p:spTree>
    <p:extLst>
      <p:ext uri="{BB962C8B-B14F-4D97-AF65-F5344CB8AC3E}">
        <p14:creationId xmlns:p14="http://schemas.microsoft.com/office/powerpoint/2010/main" val="710651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Support in Current Systems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Currently Limited and only very few systems have any support hierarchical data</a:t>
            </a:r>
          </a:p>
          <a:p>
            <a:pPr lvl="1"/>
            <a:r>
              <a:rPr lang="en-US" dirty="0" smtClean="0"/>
              <a:t>Most systems do not have hierarchical syntax or functions</a:t>
            </a:r>
          </a:p>
          <a:p>
            <a:r>
              <a:rPr lang="en-US" dirty="0" smtClean="0"/>
              <a:t>Support Systems</a:t>
            </a:r>
          </a:p>
          <a:p>
            <a:pPr lvl="1"/>
            <a:r>
              <a:rPr lang="en-US" dirty="0" smtClean="0"/>
              <a:t>Oracle Database Systems</a:t>
            </a:r>
            <a:r>
              <a:rPr lang="en-US" baseline="30000" dirty="0" smtClean="0"/>
              <a:t>[1]</a:t>
            </a:r>
          </a:p>
          <a:p>
            <a:pPr lvl="2"/>
            <a:r>
              <a:rPr lang="en-US" dirty="0" smtClean="0"/>
              <a:t>Supports nonstandard SQL syntax CONNECT BY</a:t>
            </a:r>
          </a:p>
          <a:p>
            <a:pPr lvl="2"/>
            <a:r>
              <a:rPr lang="en-US" dirty="0" smtClean="0"/>
              <a:t>Still depends on recursion</a:t>
            </a:r>
          </a:p>
          <a:p>
            <a:pPr lvl="1"/>
            <a:r>
              <a:rPr lang="en-US" dirty="0" smtClean="0"/>
              <a:t>Microsoft</a:t>
            </a:r>
            <a:r>
              <a:rPr lang="en-US" dirty="0"/>
              <a:t> </a:t>
            </a:r>
            <a:r>
              <a:rPr lang="en-US" dirty="0" smtClean="0"/>
              <a:t>SQL Server</a:t>
            </a:r>
            <a:r>
              <a:rPr lang="en-US" baseline="30000" dirty="0" smtClean="0"/>
              <a:t>[2,3]</a:t>
            </a:r>
          </a:p>
          <a:p>
            <a:pPr lvl="2"/>
            <a:r>
              <a:rPr lang="en-US" dirty="0" smtClean="0"/>
              <a:t>Supports ‘</a:t>
            </a:r>
            <a:r>
              <a:rPr lang="en-US" dirty="0" err="1" smtClean="0"/>
              <a:t>hierarchyid</a:t>
            </a:r>
            <a:r>
              <a:rPr lang="en-US" dirty="0" smtClean="0"/>
              <a:t>’ field type (since 2008)</a:t>
            </a:r>
          </a:p>
          <a:p>
            <a:pPr lvl="2"/>
            <a:r>
              <a:rPr lang="en-US" dirty="0" smtClean="0"/>
              <a:t>Implement encoded path-enumeration model</a:t>
            </a:r>
          </a:p>
        </p:txBody>
      </p:sp>
    </p:spTree>
    <p:extLst>
      <p:ext uri="{BB962C8B-B14F-4D97-AF65-F5344CB8AC3E}">
        <p14:creationId xmlns:p14="http://schemas.microsoft.com/office/powerpoint/2010/main" val="11208771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Introduction and Motivation</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9471764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Hierarchical Relational Database with </a:t>
            </a:r>
            <a:r>
              <a:rPr lang="en-US" dirty="0" smtClean="0"/>
              <a:t>Multi-Nested </a:t>
            </a:r>
            <a:r>
              <a:rPr lang="en-US" dirty="0" smtClean="0"/>
              <a:t>Sets</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44790409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Proposed Design with Nested Set</a:t>
            </a:r>
            <a:r>
              <a:rPr lang="en-US" baseline="30000" dirty="0" smtClean="0"/>
              <a:t>[5]</a:t>
            </a:r>
            <a:endParaRPr lang="en-US" baseline="30000" dirty="0"/>
          </a:p>
        </p:txBody>
      </p:sp>
      <p:sp>
        <p:nvSpPr>
          <p:cNvPr id="3" name="Content Placeholder 2"/>
          <p:cNvSpPr>
            <a:spLocks noGrp="1"/>
          </p:cNvSpPr>
          <p:nvPr>
            <p:ph idx="1"/>
          </p:nvPr>
        </p:nvSpPr>
        <p:spPr/>
        <p:txBody>
          <a:bodyPr/>
          <a:lstStyle/>
          <a:p>
            <a:r>
              <a:rPr lang="en-US" dirty="0" smtClean="0"/>
              <a:t>An extension of adjacency list model</a:t>
            </a:r>
          </a:p>
          <a:p>
            <a:r>
              <a:rPr lang="en-US" dirty="0" smtClean="0"/>
              <a:t>Two additional fields, left(L) and right(R), to denote hierarchical relationship</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0" y="3894740"/>
            <a:ext cx="1676634" cy="138131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8600" y="3505200"/>
            <a:ext cx="4182059" cy="1943371"/>
          </a:xfrm>
          <a:prstGeom prst="rect">
            <a:avLst/>
          </a:prstGeom>
        </p:spPr>
      </p:pic>
    </p:spTree>
    <p:extLst>
      <p:ext uri="{BB962C8B-B14F-4D97-AF65-F5344CB8AC3E}">
        <p14:creationId xmlns:p14="http://schemas.microsoft.com/office/powerpoint/2010/main" val="6302824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Nested Set Order Assignment</a:t>
            </a:r>
            <a:endParaRPr lang="en-US" dirty="0"/>
          </a:p>
        </p:txBody>
      </p:sp>
      <p:sp>
        <p:nvSpPr>
          <p:cNvPr id="4" name="Content Placeholder 2"/>
          <p:cNvSpPr txBox="1">
            <a:spLocks/>
          </p:cNvSpPr>
          <p:nvPr/>
        </p:nvSpPr>
        <p:spPr>
          <a:xfrm>
            <a:off x="457200" y="1600201"/>
            <a:ext cx="8229600" cy="838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Left-Right value assignment procedure:</a:t>
            </a:r>
          </a:p>
        </p:txBody>
      </p:sp>
      <p:sp>
        <p:nvSpPr>
          <p:cNvPr id="5" name="Content Placeholder 2"/>
          <p:cNvSpPr txBox="1">
            <a:spLocks/>
          </p:cNvSpPr>
          <p:nvPr/>
        </p:nvSpPr>
        <p:spPr>
          <a:xfrm>
            <a:off x="520197" y="4114800"/>
            <a:ext cx="8103606" cy="2209800"/>
          </a:xfrm>
          <a:prstGeom prst="rect">
            <a:avLst/>
          </a:prstGeom>
        </p:spPr>
        <p:txBody>
          <a:bodyPr vert="horz" lIns="91440" tIns="45720" rIns="91440" bIns="45720" rtlCol="0">
            <a:normAutofit fontScale="8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smtClean="0"/>
              <a:t>Steps:</a:t>
            </a:r>
          </a:p>
          <a:p>
            <a:pPr marL="971550" lvl="1" indent="-514350">
              <a:buFont typeface="+mj-lt"/>
              <a:buAutoNum type="arabicPeriod"/>
            </a:pPr>
            <a:r>
              <a:rPr lang="en-US" dirty="0" smtClean="0"/>
              <a:t>Assign </a:t>
            </a:r>
            <a:r>
              <a:rPr lang="en-US" i="1" dirty="0" smtClean="0"/>
              <a:t>count</a:t>
            </a:r>
            <a:r>
              <a:rPr lang="en-US" dirty="0" smtClean="0"/>
              <a:t> to left of node </a:t>
            </a:r>
            <a:r>
              <a:rPr lang="en-US" i="1" dirty="0" smtClean="0"/>
              <a:t>n</a:t>
            </a:r>
          </a:p>
          <a:p>
            <a:pPr marL="971550" lvl="1" indent="-514350">
              <a:buFont typeface="+mj-lt"/>
              <a:buAutoNum type="arabicPeriod"/>
            </a:pPr>
            <a:r>
              <a:rPr lang="en-US" dirty="0" smtClean="0"/>
              <a:t>For each child of node </a:t>
            </a:r>
            <a:r>
              <a:rPr lang="en-US" i="1" dirty="0" smtClean="0"/>
              <a:t>n</a:t>
            </a:r>
            <a:r>
              <a:rPr lang="en-US" dirty="0" smtClean="0"/>
              <a:t>, call </a:t>
            </a:r>
            <a:r>
              <a:rPr lang="en-US" i="1" dirty="0" err="1" smtClean="0"/>
              <a:t>LROrder</a:t>
            </a:r>
            <a:r>
              <a:rPr lang="en-US" dirty="0" smtClean="0"/>
              <a:t> for that child</a:t>
            </a:r>
          </a:p>
          <a:p>
            <a:pPr marL="971550" lvl="1" indent="-514350">
              <a:buFont typeface="+mj-lt"/>
              <a:buAutoNum type="arabicPeriod"/>
            </a:pPr>
            <a:r>
              <a:rPr lang="en-US" dirty="0" smtClean="0"/>
              <a:t>After </a:t>
            </a:r>
            <a:r>
              <a:rPr lang="en-US" i="1" dirty="0" err="1" smtClean="0"/>
              <a:t>LROrder</a:t>
            </a:r>
            <a:r>
              <a:rPr lang="en-US" dirty="0" smtClean="0"/>
              <a:t> call is complete for each children, </a:t>
            </a:r>
            <a:r>
              <a:rPr lang="en-US" dirty="0" err="1" smtClean="0"/>
              <a:t>incement</a:t>
            </a:r>
            <a:r>
              <a:rPr lang="en-US" dirty="0" smtClean="0"/>
              <a:t> and assign </a:t>
            </a:r>
            <a:r>
              <a:rPr lang="en-US" i="1" dirty="0" smtClean="0"/>
              <a:t>count</a:t>
            </a:r>
            <a:r>
              <a:rPr lang="en-US" dirty="0" smtClean="0"/>
              <a:t> to the right value of current node</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00" y="2222106"/>
            <a:ext cx="3200400" cy="1487202"/>
          </a:xfrm>
          <a:prstGeom prst="rect">
            <a:avLst/>
          </a:prstGeom>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2441122"/>
            <a:ext cx="3438525" cy="1257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971498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LR Value and Node Relationship</a:t>
            </a:r>
            <a:endParaRPr lang="en-US" dirty="0"/>
          </a:p>
        </p:txBody>
      </p:sp>
      <p:sp>
        <p:nvSpPr>
          <p:cNvPr id="3" name="Content Placeholder 2"/>
          <p:cNvSpPr>
            <a:spLocks noGrp="1"/>
          </p:cNvSpPr>
          <p:nvPr>
            <p:ph idx="1"/>
          </p:nvPr>
        </p:nvSpPr>
        <p:spPr/>
        <p:txBody>
          <a:bodyPr/>
          <a:lstStyle/>
          <a:p>
            <a:pPr marL="0" indent="0">
              <a:buNone/>
            </a:pPr>
            <a:r>
              <a:rPr lang="en-US" dirty="0" smtClean="0"/>
              <a:t>Given two nodes </a:t>
            </a:r>
            <a:r>
              <a:rPr lang="en-US" i="1" dirty="0" smtClean="0"/>
              <a:t>n</a:t>
            </a:r>
            <a:r>
              <a:rPr lang="en-US" i="1" baseline="-25000" dirty="0" smtClean="0"/>
              <a:t>1</a:t>
            </a:r>
            <a:r>
              <a:rPr lang="en-US" dirty="0"/>
              <a:t>, </a:t>
            </a:r>
            <a:r>
              <a:rPr lang="en-US" i="1" dirty="0" smtClean="0"/>
              <a:t>n</a:t>
            </a:r>
            <a:r>
              <a:rPr lang="en-US" i="1" baseline="-25000" dirty="0" smtClean="0"/>
              <a:t>2</a:t>
            </a:r>
            <a:r>
              <a:rPr lang="en-US" dirty="0"/>
              <a:t> </a:t>
            </a:r>
            <a:r>
              <a:rPr lang="en-US" dirty="0" smtClean="0"/>
              <a:t>of </a:t>
            </a:r>
            <a:r>
              <a:rPr lang="en-US" dirty="0"/>
              <a:t>a </a:t>
            </a:r>
            <a:r>
              <a:rPr lang="en-US" dirty="0" smtClean="0"/>
              <a:t>tree</a:t>
            </a:r>
          </a:p>
          <a:p>
            <a:pPr lvl="3"/>
            <a:endParaRPr lang="en-US" dirty="0" smtClean="0"/>
          </a:p>
          <a:p>
            <a:pPr marL="0" indent="0">
              <a:buNone/>
            </a:pP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798737714"/>
              </p:ext>
            </p:extLst>
          </p:nvPr>
        </p:nvGraphicFramePr>
        <p:xfrm>
          <a:off x="533400" y="2590800"/>
          <a:ext cx="8001001" cy="2900680"/>
        </p:xfrm>
        <a:graphic>
          <a:graphicData uri="http://schemas.openxmlformats.org/drawingml/2006/table">
            <a:tbl>
              <a:tblPr firstRow="1" bandRow="1">
                <a:tableStyleId>{5C22544A-7EE6-4342-B048-85BDC9FD1C3A}</a:tableStyleId>
              </a:tblPr>
              <a:tblGrid>
                <a:gridCol w="2097350"/>
                <a:gridCol w="2398450"/>
                <a:gridCol w="3505201"/>
              </a:tblGrid>
              <a:tr h="370840">
                <a:tc>
                  <a:txBody>
                    <a:bodyPr/>
                    <a:lstStyle/>
                    <a:p>
                      <a:r>
                        <a:rPr lang="en-US" dirty="0" smtClean="0"/>
                        <a:t>Relationship</a:t>
                      </a:r>
                      <a:endParaRPr lang="en-US" dirty="0"/>
                    </a:p>
                  </a:txBody>
                  <a:tcPr/>
                </a:tc>
                <a:tc>
                  <a:txBody>
                    <a:bodyPr/>
                    <a:lstStyle/>
                    <a:p>
                      <a:r>
                        <a:rPr lang="en-US" dirty="0" smtClean="0"/>
                        <a:t>Conditions</a:t>
                      </a:r>
                      <a:endParaRPr lang="en-US" dirty="0"/>
                    </a:p>
                  </a:txBody>
                  <a:tcPr/>
                </a:tc>
                <a:tc>
                  <a:txBody>
                    <a:bodyPr/>
                    <a:lstStyle/>
                    <a:p>
                      <a:r>
                        <a:rPr lang="en-US" dirty="0" smtClean="0"/>
                        <a:t>SQL</a:t>
                      </a:r>
                      <a:r>
                        <a:rPr lang="en-US" baseline="0" dirty="0" smtClean="0"/>
                        <a:t> Query</a:t>
                      </a:r>
                      <a:endParaRPr lang="en-US" dirty="0"/>
                    </a:p>
                  </a:txBody>
                  <a:tcPr/>
                </a:tc>
              </a:tr>
              <a:tr h="370840">
                <a:tc>
                  <a:txBody>
                    <a:bodyPr/>
                    <a:lstStyle/>
                    <a:p>
                      <a:r>
                        <a:rPr lang="en-US" i="1" dirty="0" smtClean="0"/>
                        <a:t>n</a:t>
                      </a:r>
                      <a:r>
                        <a:rPr lang="en-US" i="1" baseline="-25000" dirty="0" smtClean="0"/>
                        <a:t>1</a:t>
                      </a:r>
                      <a:r>
                        <a:rPr lang="en-US" baseline="0" dirty="0" smtClean="0"/>
                        <a:t> is ancestor of </a:t>
                      </a:r>
                      <a:r>
                        <a:rPr lang="en-US" i="1" baseline="0" dirty="0" smtClean="0"/>
                        <a:t>n</a:t>
                      </a:r>
                      <a:r>
                        <a:rPr lang="en-US" i="1" baseline="-25000" dirty="0" smtClean="0"/>
                        <a:t>2</a:t>
                      </a:r>
                      <a:endParaRPr lang="en-US" dirty="0"/>
                    </a:p>
                  </a:txBody>
                  <a:tcPr anchor="ctr"/>
                </a:tc>
                <a:tc>
                  <a:txBody>
                    <a:bodyPr/>
                    <a:lstStyle/>
                    <a:p>
                      <a:pPr marL="342900" indent="-342900">
                        <a:buAutoNum type="arabicPeriod"/>
                      </a:pPr>
                      <a:r>
                        <a:rPr lang="en-US" i="1" dirty="0" smtClean="0"/>
                        <a:t>n</a:t>
                      </a:r>
                      <a:r>
                        <a:rPr lang="en-US" i="1" baseline="-25000" dirty="0" smtClean="0"/>
                        <a:t>1</a:t>
                      </a:r>
                      <a:r>
                        <a:rPr lang="en-US" i="1" dirty="0" smtClean="0"/>
                        <a:t>.left</a:t>
                      </a:r>
                      <a:r>
                        <a:rPr lang="en-US" baseline="0" dirty="0" smtClean="0"/>
                        <a:t> &lt; </a:t>
                      </a:r>
                      <a:r>
                        <a:rPr lang="en-US" i="1" baseline="0" dirty="0" smtClean="0"/>
                        <a:t>n</a:t>
                      </a:r>
                      <a:r>
                        <a:rPr lang="en-US" i="1" baseline="-25000" dirty="0" smtClean="0"/>
                        <a:t>2</a:t>
                      </a:r>
                      <a:r>
                        <a:rPr lang="en-US" i="1" baseline="0" dirty="0" smtClean="0"/>
                        <a:t>.left</a:t>
                      </a:r>
                      <a:r>
                        <a:rPr lang="en-US" baseline="0" dirty="0" smtClean="0"/>
                        <a:t> </a:t>
                      </a:r>
                      <a:r>
                        <a:rPr lang="en-US" i="1" u="sng" baseline="0" dirty="0" smtClean="0"/>
                        <a:t>and</a:t>
                      </a:r>
                    </a:p>
                    <a:p>
                      <a:pPr marL="342900" indent="-342900">
                        <a:buAutoNum type="arabicPeriod"/>
                      </a:pPr>
                      <a:r>
                        <a:rPr lang="en-US" i="1" baseline="0" dirty="0" smtClean="0"/>
                        <a:t>n</a:t>
                      </a:r>
                      <a:r>
                        <a:rPr lang="en-US" i="1" baseline="-25000" dirty="0" smtClean="0"/>
                        <a:t>1</a:t>
                      </a:r>
                      <a:r>
                        <a:rPr lang="en-US" i="1" baseline="0" dirty="0" smtClean="0"/>
                        <a:t>.right</a:t>
                      </a:r>
                      <a:r>
                        <a:rPr lang="en-US" baseline="0" dirty="0" smtClean="0"/>
                        <a:t> &gt; </a:t>
                      </a:r>
                      <a:r>
                        <a:rPr lang="en-US" i="1" baseline="0" dirty="0" smtClean="0"/>
                        <a:t>n</a:t>
                      </a:r>
                      <a:r>
                        <a:rPr lang="en-US" i="1" baseline="-25000" dirty="0" smtClean="0"/>
                        <a:t>2</a:t>
                      </a:r>
                      <a:r>
                        <a:rPr lang="en-US" i="1" baseline="0" dirty="0" smtClean="0"/>
                        <a:t>.right</a:t>
                      </a:r>
                      <a:endParaRPr lang="en-US" i="1" dirty="0"/>
                    </a:p>
                  </a:txBody>
                  <a:tcPr anchor="ctr"/>
                </a:tc>
                <a:tc>
                  <a:txBody>
                    <a:bodyPr/>
                    <a:lstStyle/>
                    <a:p>
                      <a:r>
                        <a:rPr lang="en-US" dirty="0" smtClean="0"/>
                        <a:t>Get</a:t>
                      </a:r>
                      <a:r>
                        <a:rPr lang="en-US" baseline="0" dirty="0" smtClean="0"/>
                        <a:t> all ancestors of </a:t>
                      </a:r>
                      <a:r>
                        <a:rPr lang="en-US" i="1" dirty="0" smtClean="0"/>
                        <a:t>n</a:t>
                      </a:r>
                      <a:r>
                        <a:rPr lang="en-US" i="1" baseline="-25000" dirty="0" smtClean="0"/>
                        <a:t>1</a:t>
                      </a:r>
                      <a:r>
                        <a:rPr lang="en-US" baseline="0" dirty="0" smtClean="0"/>
                        <a:t>:</a:t>
                      </a:r>
                    </a:p>
                    <a:p>
                      <a:pPr marL="91440">
                        <a:spcBef>
                          <a:spcPts val="600"/>
                        </a:spcBef>
                      </a:pPr>
                      <a:r>
                        <a:rPr lang="en-US" dirty="0" smtClean="0">
                          <a:solidFill>
                            <a:srgbClr val="7030A0"/>
                          </a:solidFill>
                        </a:rPr>
                        <a:t>SELECT</a:t>
                      </a:r>
                      <a:r>
                        <a:rPr lang="en-US" baseline="0" dirty="0" smtClean="0">
                          <a:solidFill>
                            <a:srgbClr val="7030A0"/>
                          </a:solidFill>
                        </a:rPr>
                        <a:t> </a:t>
                      </a:r>
                      <a:r>
                        <a:rPr lang="en-US" baseline="0" dirty="0" smtClean="0"/>
                        <a:t>* </a:t>
                      </a:r>
                      <a:r>
                        <a:rPr lang="en-US" baseline="0" dirty="0" smtClean="0">
                          <a:solidFill>
                            <a:srgbClr val="7030A0"/>
                          </a:solidFill>
                        </a:rPr>
                        <a:t>FROM</a:t>
                      </a:r>
                      <a:r>
                        <a:rPr lang="en-US" baseline="0" dirty="0" smtClean="0"/>
                        <a:t> Nodes </a:t>
                      </a:r>
                      <a:r>
                        <a:rPr lang="en-US" baseline="0" dirty="0" smtClean="0">
                          <a:solidFill>
                            <a:srgbClr val="7030A0"/>
                          </a:solidFill>
                        </a:rPr>
                        <a:t>WHERE</a:t>
                      </a:r>
                    </a:p>
                    <a:p>
                      <a:pPr marL="91440">
                        <a:spcBef>
                          <a:spcPts val="0"/>
                        </a:spcBef>
                      </a:pPr>
                      <a:r>
                        <a:rPr lang="en-US" baseline="0" dirty="0" smtClean="0"/>
                        <a:t>left &lt; n1.left </a:t>
                      </a:r>
                      <a:r>
                        <a:rPr lang="en-US" baseline="0" dirty="0" smtClean="0">
                          <a:solidFill>
                            <a:srgbClr val="7030A0"/>
                          </a:solidFill>
                        </a:rPr>
                        <a:t>AND</a:t>
                      </a:r>
                      <a:r>
                        <a:rPr lang="en-US" baseline="0" dirty="0" smtClean="0"/>
                        <a:t> right &gt; n1.right</a:t>
                      </a:r>
                    </a:p>
                  </a:txBody>
                  <a:tcPr/>
                </a:tc>
              </a:tr>
              <a:tr h="370840">
                <a:tc>
                  <a:txBody>
                    <a:bodyPr/>
                    <a:lstStyle/>
                    <a:p>
                      <a:r>
                        <a:rPr lang="en-US" i="1" dirty="0" smtClean="0"/>
                        <a:t>n</a:t>
                      </a:r>
                      <a:r>
                        <a:rPr lang="en-US" i="1" baseline="-25000" dirty="0" smtClean="0"/>
                        <a:t>1</a:t>
                      </a:r>
                      <a:r>
                        <a:rPr lang="en-US" baseline="0" dirty="0" smtClean="0"/>
                        <a:t> is member (descendant) of </a:t>
                      </a:r>
                      <a:r>
                        <a:rPr lang="en-US" i="1" baseline="0" dirty="0" smtClean="0"/>
                        <a:t>n</a:t>
                      </a:r>
                      <a:r>
                        <a:rPr lang="en-US" i="1" baseline="-25000" dirty="0" smtClean="0"/>
                        <a:t>2</a:t>
                      </a:r>
                      <a:endParaRPr lang="en-US" i="1" baseline="-25000" dirty="0"/>
                    </a:p>
                  </a:txBody>
                  <a:tcPr anchor="ctr"/>
                </a:tc>
                <a:tc>
                  <a:txBody>
                    <a:bodyPr/>
                    <a:lstStyle/>
                    <a:p>
                      <a:pPr marL="342900" indent="-342900">
                        <a:buAutoNum type="arabicPeriod"/>
                      </a:pPr>
                      <a:r>
                        <a:rPr lang="en-US" i="1" dirty="0" smtClean="0"/>
                        <a:t>n</a:t>
                      </a:r>
                      <a:r>
                        <a:rPr lang="en-US" i="1" baseline="-25000" dirty="0" smtClean="0"/>
                        <a:t>1</a:t>
                      </a:r>
                      <a:r>
                        <a:rPr lang="en-US" i="1" dirty="0" smtClean="0"/>
                        <a:t>.left</a:t>
                      </a:r>
                      <a:r>
                        <a:rPr lang="en-US" baseline="0" dirty="0" smtClean="0"/>
                        <a:t> ≥ </a:t>
                      </a:r>
                      <a:r>
                        <a:rPr lang="en-US" i="1" baseline="0" dirty="0" smtClean="0"/>
                        <a:t>n</a:t>
                      </a:r>
                      <a:r>
                        <a:rPr lang="en-US" i="1" baseline="-25000" dirty="0" smtClean="0"/>
                        <a:t>2</a:t>
                      </a:r>
                      <a:r>
                        <a:rPr lang="en-US" i="1" baseline="0" dirty="0" smtClean="0"/>
                        <a:t>.left</a:t>
                      </a:r>
                      <a:r>
                        <a:rPr lang="en-US" baseline="0" dirty="0" smtClean="0"/>
                        <a:t> </a:t>
                      </a:r>
                      <a:r>
                        <a:rPr lang="en-US" i="1" u="sng" baseline="0" dirty="0" smtClean="0"/>
                        <a:t>and</a:t>
                      </a:r>
                    </a:p>
                    <a:p>
                      <a:pPr marL="342900" indent="-342900">
                        <a:buAutoNum type="arabicPeriod"/>
                      </a:pPr>
                      <a:r>
                        <a:rPr lang="en-US" i="1" baseline="0" dirty="0" smtClean="0"/>
                        <a:t>n</a:t>
                      </a:r>
                      <a:r>
                        <a:rPr lang="en-US" i="1" baseline="-25000" dirty="0" smtClean="0"/>
                        <a:t>1</a:t>
                      </a:r>
                      <a:r>
                        <a:rPr lang="en-US" i="1" baseline="0" dirty="0" smtClean="0"/>
                        <a:t>.right</a:t>
                      </a:r>
                      <a:r>
                        <a:rPr lang="en-US" baseline="0" dirty="0" smtClean="0"/>
                        <a:t> ≤ </a:t>
                      </a:r>
                      <a:r>
                        <a:rPr lang="en-US" i="1" baseline="0" dirty="0" smtClean="0"/>
                        <a:t>n</a:t>
                      </a:r>
                      <a:r>
                        <a:rPr lang="en-US" i="1" baseline="-25000" dirty="0" smtClean="0"/>
                        <a:t>2</a:t>
                      </a:r>
                      <a:r>
                        <a:rPr lang="en-US" i="1" baseline="0" dirty="0" smtClean="0"/>
                        <a:t>.right</a:t>
                      </a:r>
                      <a:endParaRPr lang="en-US" i="1" dirty="0" smtClean="0"/>
                    </a:p>
                  </a:txBody>
                  <a:tcPr anchor="ctr"/>
                </a:tc>
                <a:tc>
                  <a:txBody>
                    <a:bodyPr/>
                    <a:lstStyle/>
                    <a:p>
                      <a:r>
                        <a:rPr lang="en-US" dirty="0" smtClean="0"/>
                        <a:t>Get the</a:t>
                      </a:r>
                      <a:r>
                        <a:rPr lang="en-US" baseline="0" dirty="0" smtClean="0"/>
                        <a:t> entire tree root at </a:t>
                      </a:r>
                      <a:r>
                        <a:rPr lang="en-US" i="1" dirty="0" smtClean="0"/>
                        <a:t>n</a:t>
                      </a:r>
                      <a:r>
                        <a:rPr lang="en-US" i="1" baseline="-25000" dirty="0" smtClean="0"/>
                        <a:t>1</a:t>
                      </a:r>
                      <a:r>
                        <a:rPr lang="en-US" baseline="0" dirty="0" smtClean="0"/>
                        <a:t>:</a:t>
                      </a:r>
                    </a:p>
                    <a:p>
                      <a:pPr marL="91440">
                        <a:spcBef>
                          <a:spcPts val="600"/>
                        </a:spcBef>
                      </a:pPr>
                      <a:r>
                        <a:rPr lang="en-US" dirty="0" smtClean="0">
                          <a:solidFill>
                            <a:srgbClr val="7030A0"/>
                          </a:solidFill>
                        </a:rPr>
                        <a:t>SELECT</a:t>
                      </a:r>
                      <a:r>
                        <a:rPr lang="en-US" baseline="0" dirty="0" smtClean="0">
                          <a:solidFill>
                            <a:srgbClr val="7030A0"/>
                          </a:solidFill>
                        </a:rPr>
                        <a:t> </a:t>
                      </a:r>
                      <a:r>
                        <a:rPr lang="en-US" baseline="0" dirty="0" smtClean="0"/>
                        <a:t>* </a:t>
                      </a:r>
                      <a:r>
                        <a:rPr lang="en-US" baseline="0" dirty="0" smtClean="0">
                          <a:solidFill>
                            <a:srgbClr val="7030A0"/>
                          </a:solidFill>
                        </a:rPr>
                        <a:t>FROM</a:t>
                      </a:r>
                      <a:r>
                        <a:rPr lang="en-US" baseline="0" dirty="0" smtClean="0"/>
                        <a:t> Nodes </a:t>
                      </a:r>
                      <a:r>
                        <a:rPr lang="en-US" baseline="0" dirty="0" smtClean="0">
                          <a:solidFill>
                            <a:srgbClr val="7030A0"/>
                          </a:solidFill>
                        </a:rPr>
                        <a:t>WHERE</a:t>
                      </a:r>
                    </a:p>
                    <a:p>
                      <a:pPr marL="91440">
                        <a:spcBef>
                          <a:spcPts val="0"/>
                        </a:spcBef>
                      </a:pPr>
                      <a:r>
                        <a:rPr lang="en-US" baseline="0" dirty="0" smtClean="0"/>
                        <a:t>(left &gt; n1.left </a:t>
                      </a:r>
                      <a:r>
                        <a:rPr lang="en-US" baseline="0" dirty="0" smtClean="0">
                          <a:solidFill>
                            <a:srgbClr val="7030A0"/>
                          </a:solidFill>
                        </a:rPr>
                        <a:t>OR</a:t>
                      </a:r>
                      <a:r>
                        <a:rPr lang="en-US" baseline="0" dirty="0" smtClean="0"/>
                        <a:t> left = n1.left) </a:t>
                      </a:r>
                      <a:r>
                        <a:rPr lang="en-US" baseline="0" dirty="0" smtClean="0">
                          <a:solidFill>
                            <a:srgbClr val="7030A0"/>
                          </a:solidFill>
                        </a:rPr>
                        <a:t>AND</a:t>
                      </a:r>
                      <a:r>
                        <a:rPr lang="en-US" baseline="0" dirty="0" smtClean="0"/>
                        <a:t> (right &lt; n1.right </a:t>
                      </a:r>
                      <a:r>
                        <a:rPr lang="en-US" baseline="0" dirty="0" smtClean="0">
                          <a:solidFill>
                            <a:srgbClr val="7030A0"/>
                          </a:solidFill>
                        </a:rPr>
                        <a:t>OR</a:t>
                      </a:r>
                      <a:r>
                        <a:rPr lang="en-US" baseline="0" dirty="0" smtClean="0"/>
                        <a:t> right = n1.right)</a:t>
                      </a:r>
                    </a:p>
                  </a:txBody>
                  <a:tcPr/>
                </a:tc>
              </a:tr>
            </a:tbl>
          </a:graphicData>
        </a:graphic>
      </p:graphicFrame>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600" y="1295400"/>
            <a:ext cx="2623670" cy="1219200"/>
          </a:xfrm>
          <a:prstGeom prst="rect">
            <a:avLst/>
          </a:prstGeom>
        </p:spPr>
      </p:pic>
    </p:spTree>
    <p:extLst>
      <p:ext uri="{BB962C8B-B14F-4D97-AF65-F5344CB8AC3E}">
        <p14:creationId xmlns:p14="http://schemas.microsoft.com/office/powerpoint/2010/main" val="3264470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Nested Set is great but..</a:t>
            </a:r>
            <a:endParaRPr lang="en-US" dirty="0"/>
          </a:p>
        </p:txBody>
      </p:sp>
      <p:sp>
        <p:nvSpPr>
          <p:cNvPr id="3" name="Content Placeholder 2"/>
          <p:cNvSpPr>
            <a:spLocks noGrp="1"/>
          </p:cNvSpPr>
          <p:nvPr>
            <p:ph idx="1"/>
          </p:nvPr>
        </p:nvSpPr>
        <p:spPr/>
        <p:txBody>
          <a:bodyPr/>
          <a:lstStyle/>
          <a:p>
            <a:r>
              <a:rPr lang="en-US" dirty="0" smtClean="0"/>
              <a:t>We can still make queries faster by designing a index for hierarchical data.</a:t>
            </a:r>
          </a:p>
          <a:p>
            <a:r>
              <a:rPr lang="en-US" dirty="0" smtClean="0"/>
              <a:t>Using comparison operators in query is cumbersome and error-prone. We can design SQL extension that utilize our index.</a:t>
            </a:r>
          </a:p>
          <a:p>
            <a:pPr lvl="2"/>
            <a:endParaRPr lang="en-US" dirty="0"/>
          </a:p>
        </p:txBody>
      </p:sp>
    </p:spTree>
    <p:extLst>
      <p:ext uri="{BB962C8B-B14F-4D97-AF65-F5344CB8AC3E}">
        <p14:creationId xmlns:p14="http://schemas.microsoft.com/office/powerpoint/2010/main" val="128023792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Index!</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LR values managed by the RDBMS (instead of the users)</a:t>
            </a:r>
          </a:p>
          <a:p>
            <a:pPr lvl="1"/>
            <a:r>
              <a:rPr lang="en-US" dirty="0" smtClean="0"/>
              <a:t>Alleviate the user from having to use comparison operator</a:t>
            </a:r>
          </a:p>
          <a:p>
            <a:r>
              <a:rPr lang="en-US" dirty="0" smtClean="0"/>
              <a:t>‘HIE’ attribute flag to designate a table as hierarchical</a:t>
            </a:r>
          </a:p>
          <a:p>
            <a:pPr lvl="1"/>
            <a:r>
              <a:rPr lang="en-US" dirty="0" smtClean="0"/>
              <a:t>The table must have a ‘parent’ attribute</a:t>
            </a:r>
          </a:p>
          <a:p>
            <a:r>
              <a:rPr lang="en-US" dirty="0" smtClean="0"/>
              <a:t>Index!: Using 2 B-Trees</a:t>
            </a:r>
            <a:r>
              <a:rPr lang="en-US" baseline="30000" dirty="0" smtClean="0"/>
              <a:t>[4]</a:t>
            </a:r>
            <a:endParaRPr lang="en-US" dirty="0"/>
          </a:p>
          <a:p>
            <a:pPr lvl="1"/>
            <a:r>
              <a:rPr lang="en-US" dirty="0" smtClean="0"/>
              <a:t>one for left-value and one for right value</a:t>
            </a:r>
          </a:p>
          <a:p>
            <a:pPr lvl="1"/>
            <a:r>
              <a:rPr lang="en-US" dirty="0" smtClean="0"/>
              <a:t>Speeds up LR-value look up</a:t>
            </a:r>
          </a:p>
          <a:p>
            <a:r>
              <a:rPr lang="en-US" dirty="0" smtClean="0"/>
              <a:t>Implement hierarchical operators using the index</a:t>
            </a:r>
          </a:p>
        </p:txBody>
      </p:sp>
    </p:spTree>
    <p:extLst>
      <p:ext uri="{BB962C8B-B14F-4D97-AF65-F5344CB8AC3E}">
        <p14:creationId xmlns:p14="http://schemas.microsoft.com/office/powerpoint/2010/main" val="28801726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Unsolved Design Issues</a:t>
            </a:r>
            <a:endParaRPr lang="en-US" dirty="0"/>
          </a:p>
        </p:txBody>
      </p:sp>
      <p:sp>
        <p:nvSpPr>
          <p:cNvPr id="3" name="Content Placeholder 2"/>
          <p:cNvSpPr>
            <a:spLocks noGrp="1"/>
          </p:cNvSpPr>
          <p:nvPr>
            <p:ph idx="1"/>
          </p:nvPr>
        </p:nvSpPr>
        <p:spPr/>
        <p:txBody>
          <a:bodyPr/>
          <a:lstStyle/>
          <a:p>
            <a:r>
              <a:rPr lang="en-US" dirty="0" smtClean="0"/>
              <a:t>Node insertion</a:t>
            </a:r>
          </a:p>
          <a:p>
            <a:pPr lvl="1"/>
            <a:r>
              <a:rPr lang="en-US" dirty="0" smtClean="0"/>
              <a:t>Should we reassign all LR values?</a:t>
            </a:r>
          </a:p>
          <a:p>
            <a:pPr lvl="1"/>
            <a:r>
              <a:rPr lang="en-US" dirty="0" smtClean="0"/>
              <a:t>Leave some space for new nodes?</a:t>
            </a:r>
          </a:p>
          <a:p>
            <a:r>
              <a:rPr lang="en-US" dirty="0" smtClean="0"/>
              <a:t>What is the best data type for LR values?</a:t>
            </a:r>
          </a:p>
          <a:p>
            <a:pPr lvl="1"/>
            <a:r>
              <a:rPr lang="en-US" dirty="0" smtClean="0"/>
              <a:t>Integers?</a:t>
            </a:r>
          </a:p>
          <a:p>
            <a:pPr lvl="1"/>
            <a:r>
              <a:rPr lang="en-US" dirty="0" smtClean="0"/>
              <a:t>Real numbers?</a:t>
            </a:r>
          </a:p>
          <a:p>
            <a:r>
              <a:rPr lang="en-US" dirty="0" smtClean="0"/>
              <a:t>LR value split algorithm</a:t>
            </a:r>
            <a:endParaRPr lang="en-US" dirty="0"/>
          </a:p>
        </p:txBody>
      </p:sp>
    </p:spTree>
    <p:extLst>
      <p:ext uri="{BB962C8B-B14F-4D97-AF65-F5344CB8AC3E}">
        <p14:creationId xmlns:p14="http://schemas.microsoft.com/office/powerpoint/2010/main" val="140685455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Performance Evaluation</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2508819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 Configuration</a:t>
            </a:r>
            <a:endParaRPr lang="en-US" dirty="0"/>
          </a:p>
        </p:txBody>
      </p:sp>
      <p:sp>
        <p:nvSpPr>
          <p:cNvPr id="3" name="Content Placeholder 2"/>
          <p:cNvSpPr>
            <a:spLocks noGrp="1"/>
          </p:cNvSpPr>
          <p:nvPr>
            <p:ph idx="1"/>
          </p:nvPr>
        </p:nvSpPr>
        <p:spPr/>
        <p:txBody>
          <a:bodyPr/>
          <a:lstStyle/>
          <a:p>
            <a:r>
              <a:rPr lang="en-US" dirty="0" smtClean="0"/>
              <a:t>Server configuration</a:t>
            </a:r>
          </a:p>
          <a:p>
            <a:endParaRPr lang="en-US" dirty="0" smtClean="0"/>
          </a:p>
          <a:p>
            <a:endParaRPr lang="en-US" dirty="0"/>
          </a:p>
          <a:p>
            <a:endParaRPr lang="en-US" dirty="0" smtClean="0"/>
          </a:p>
          <a:p>
            <a:r>
              <a:rPr lang="en-US" dirty="0" smtClean="0"/>
              <a:t>Client Configuration</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432799094"/>
              </p:ext>
            </p:extLst>
          </p:nvPr>
        </p:nvGraphicFramePr>
        <p:xfrm>
          <a:off x="838200" y="2286000"/>
          <a:ext cx="6705600" cy="1483360"/>
        </p:xfrm>
        <a:graphic>
          <a:graphicData uri="http://schemas.openxmlformats.org/drawingml/2006/table">
            <a:tbl>
              <a:tblPr>
                <a:tableStyleId>{073A0DAA-6AF3-43AB-8588-CEC1D06C72B9}</a:tableStyleId>
              </a:tblPr>
              <a:tblGrid>
                <a:gridCol w="3352800"/>
                <a:gridCol w="3352800"/>
              </a:tblGrid>
              <a:tr h="370840">
                <a:tc>
                  <a:txBody>
                    <a:bodyPr/>
                    <a:lstStyle/>
                    <a:p>
                      <a:r>
                        <a:rPr lang="en-US" b="1" dirty="0" smtClean="0"/>
                        <a:t>CPU</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Intel Processor</a:t>
                      </a:r>
                      <a:r>
                        <a:rPr lang="en-US" baseline="0" dirty="0" smtClean="0"/>
                        <a:t> 64-bit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b="1" dirty="0" smtClean="0"/>
                        <a:t>Memory</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4 GB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b="1" dirty="0" smtClean="0"/>
                        <a:t>Operating System</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Ubuntu Desktop 13.10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b="1" dirty="0" smtClean="0"/>
                        <a:t>Database System</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MySQL 5.5</a:t>
                      </a:r>
                      <a:r>
                        <a:rPr lang="en-US" baseline="0" dirty="0" smtClean="0"/>
                        <a:t> Community Edition</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796342922"/>
              </p:ext>
            </p:extLst>
          </p:nvPr>
        </p:nvGraphicFramePr>
        <p:xfrm>
          <a:off x="838200" y="4639086"/>
          <a:ext cx="6705600" cy="1854200"/>
        </p:xfrm>
        <a:graphic>
          <a:graphicData uri="http://schemas.openxmlformats.org/drawingml/2006/table">
            <a:tbl>
              <a:tblPr>
                <a:tableStyleId>{073A0DAA-6AF3-43AB-8588-CEC1D06C72B9}</a:tableStyleId>
              </a:tblPr>
              <a:tblGrid>
                <a:gridCol w="3352800"/>
                <a:gridCol w="3352800"/>
              </a:tblGrid>
              <a:tr h="370840">
                <a:tc>
                  <a:txBody>
                    <a:bodyPr/>
                    <a:lstStyle/>
                    <a:p>
                      <a:r>
                        <a:rPr lang="en-US" b="1" dirty="0" smtClean="0"/>
                        <a:t>CPU</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Intel Processor</a:t>
                      </a:r>
                      <a:r>
                        <a:rPr lang="en-US" baseline="0" dirty="0" smtClean="0"/>
                        <a:t> 64-bit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b="1" dirty="0" smtClean="0"/>
                        <a:t>Memory</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12 GB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b="1" dirty="0" smtClean="0"/>
                        <a:t>Operating System</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Ubuntu Desktop 13.10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b="1" dirty="0" smtClean="0"/>
                        <a:t>Programming</a:t>
                      </a:r>
                      <a:r>
                        <a:rPr lang="en-US" b="1" baseline="0" dirty="0" smtClean="0"/>
                        <a:t> Language</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Java 7 (</a:t>
                      </a:r>
                      <a:r>
                        <a:rPr lang="en-US" dirty="0" err="1" smtClean="0"/>
                        <a:t>OpenJDK</a:t>
                      </a:r>
                      <a:r>
                        <a:rPr lang="en-US" baseline="0" dirty="0" smtClean="0"/>
                        <a:t> 7)</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r>
                        <a:rPr lang="en-US" b="1" dirty="0" smtClean="0"/>
                        <a:t>Database Connector</a:t>
                      </a:r>
                      <a:endParaRPr lang="en-U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t>JDBC mysql-connector-java-5.1.29</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223255690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Data</a:t>
            </a:r>
            <a:endParaRPr lang="en-US" dirty="0"/>
          </a:p>
        </p:txBody>
      </p:sp>
      <p:sp>
        <p:nvSpPr>
          <p:cNvPr id="3" name="Content Placeholder 2"/>
          <p:cNvSpPr>
            <a:spLocks noGrp="1"/>
          </p:cNvSpPr>
          <p:nvPr>
            <p:ph idx="1"/>
          </p:nvPr>
        </p:nvSpPr>
        <p:spPr>
          <a:xfrm>
            <a:off x="457200" y="1600201"/>
            <a:ext cx="8229600" cy="1904999"/>
          </a:xfrm>
        </p:spPr>
        <p:txBody>
          <a:bodyPr>
            <a:normAutofit fontScale="92500" lnSpcReduction="10000"/>
          </a:bodyPr>
          <a:lstStyle/>
          <a:p>
            <a:r>
              <a:rPr lang="en-US" dirty="0" smtClean="0"/>
              <a:t>Synthetically generated relational tree hierarchies</a:t>
            </a:r>
          </a:p>
          <a:p>
            <a:r>
              <a:rPr lang="en-US" dirty="0" smtClean="0"/>
              <a:t>Data Properties</a:t>
            </a:r>
          </a:p>
          <a:p>
            <a:pPr lvl="1"/>
            <a:r>
              <a:rPr lang="en-US" dirty="0" smtClean="0"/>
              <a:t>Order: the number of children per node</a:t>
            </a:r>
          </a:p>
          <a:p>
            <a:pPr lvl="1"/>
            <a:r>
              <a:rPr lang="en-US" dirty="0" smtClean="0"/>
              <a:t>Height: the height of the longest path</a:t>
            </a:r>
          </a:p>
          <a:p>
            <a:pPr lvl="1"/>
            <a:endParaRPr lang="en-US" dirty="0"/>
          </a:p>
        </p:txBody>
      </p:sp>
      <p:pic>
        <p:nvPicPr>
          <p:cNvPr id="4" name="Picture 3"/>
          <p:cNvPicPr>
            <a:picLocks noChangeAspect="1"/>
          </p:cNvPicPr>
          <p:nvPr/>
        </p:nvPicPr>
        <p:blipFill rotWithShape="1">
          <a:blip r:embed="rId2"/>
          <a:srcRect l="5507" t="28142" r="6379" b="19398"/>
          <a:stretch/>
        </p:blipFill>
        <p:spPr>
          <a:xfrm>
            <a:off x="685800" y="3687763"/>
            <a:ext cx="7696200" cy="2743200"/>
          </a:xfrm>
          <a:prstGeom prst="rect">
            <a:avLst/>
          </a:prstGeom>
        </p:spPr>
      </p:pic>
    </p:spTree>
    <p:extLst>
      <p:ext uri="{BB962C8B-B14F-4D97-AF65-F5344CB8AC3E}">
        <p14:creationId xmlns:p14="http://schemas.microsoft.com/office/powerpoint/2010/main" val="15607170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Skyline Operation</a:t>
            </a:r>
            <a:endParaRPr lang="en-US" dirty="0"/>
          </a:p>
        </p:txBody>
      </p:sp>
      <p:sp>
        <p:nvSpPr>
          <p:cNvPr id="3" name="Content Placeholder 2"/>
          <p:cNvSpPr>
            <a:spLocks noGrp="1"/>
          </p:cNvSpPr>
          <p:nvPr>
            <p:ph idx="1"/>
          </p:nvPr>
        </p:nvSpPr>
        <p:spPr>
          <a:xfrm>
            <a:off x="457200" y="1600201"/>
            <a:ext cx="8229600" cy="3200399"/>
          </a:xfrm>
        </p:spPr>
        <p:txBody>
          <a:bodyPr>
            <a:normAutofit fontScale="70000" lnSpcReduction="20000"/>
          </a:bodyPr>
          <a:lstStyle/>
          <a:p>
            <a:r>
              <a:rPr lang="en-US" dirty="0" smtClean="0"/>
              <a:t>Skyline computation has broad applications</a:t>
            </a:r>
          </a:p>
          <a:p>
            <a:pPr lvl="1"/>
            <a:r>
              <a:rPr lang="en-US" dirty="0" smtClean="0"/>
              <a:t>Finding the most efficient points of a data set in database</a:t>
            </a:r>
          </a:p>
          <a:p>
            <a:pPr lvl="1"/>
            <a:r>
              <a:rPr lang="en-US" dirty="0" smtClean="0"/>
              <a:t>In Economics, Production Possibility Frontier (PPF) is a Skyline problem</a:t>
            </a:r>
          </a:p>
          <a:p>
            <a:r>
              <a:rPr lang="en-US" dirty="0" smtClean="0"/>
              <a:t>An instance is defined as (</a:t>
            </a:r>
            <a:r>
              <a:rPr lang="en-US" i="1" dirty="0" smtClean="0"/>
              <a:t>T</a:t>
            </a:r>
            <a:r>
              <a:rPr lang="en-US" dirty="0" smtClean="0"/>
              <a:t>, </a:t>
            </a:r>
            <a:r>
              <a:rPr lang="el-GR" i="1" dirty="0" smtClean="0"/>
              <a:t>σ</a:t>
            </a:r>
            <a:r>
              <a:rPr lang="en-US" dirty="0" smtClean="0"/>
              <a:t>)</a:t>
            </a:r>
          </a:p>
          <a:p>
            <a:pPr lvl="1"/>
            <a:r>
              <a:rPr lang="en-US" i="1" dirty="0" smtClean="0"/>
              <a:t>T</a:t>
            </a:r>
            <a:r>
              <a:rPr lang="en-US" dirty="0" smtClean="0"/>
              <a:t>: the data set (a set of tuples)</a:t>
            </a:r>
          </a:p>
          <a:p>
            <a:pPr lvl="1"/>
            <a:r>
              <a:rPr lang="el-GR" i="1" dirty="0" smtClean="0"/>
              <a:t>σ</a:t>
            </a:r>
            <a:r>
              <a:rPr lang="en-US" dirty="0" smtClean="0"/>
              <a:t>: an set of minimizing/maximizing </a:t>
            </a:r>
            <a:r>
              <a:rPr lang="en-US" dirty="0" err="1" smtClean="0"/>
              <a:t>specifiers</a:t>
            </a:r>
            <a:r>
              <a:rPr lang="en-US" dirty="0"/>
              <a:t> </a:t>
            </a:r>
            <a:r>
              <a:rPr lang="en-US" dirty="0" smtClean="0"/>
              <a:t>(</a:t>
            </a:r>
            <a:r>
              <a:rPr lang="en-US" i="1" dirty="0" smtClean="0"/>
              <a:t>min</a:t>
            </a:r>
            <a:r>
              <a:rPr lang="en-US" dirty="0" smtClean="0"/>
              <a:t>, </a:t>
            </a:r>
            <a:r>
              <a:rPr lang="en-US" i="1" dirty="0" smtClean="0"/>
              <a:t>max</a:t>
            </a:r>
            <a:r>
              <a:rPr lang="en-US" dirty="0" smtClean="0"/>
              <a:t>, ..)</a:t>
            </a:r>
          </a:p>
          <a:p>
            <a:r>
              <a:rPr lang="en-US" dirty="0" smtClean="0"/>
              <a:t>Example: We have a set of foundries that produce both steel and aluminum, and amount produced per month.</a:t>
            </a:r>
          </a:p>
          <a:p>
            <a:pPr lvl="1"/>
            <a:r>
              <a:rPr lang="en-US" dirty="0" smtClean="0"/>
              <a:t>We want to maximize both </a:t>
            </a:r>
            <a:r>
              <a:rPr lang="en-US" i="1" dirty="0" smtClean="0"/>
              <a:t>steel</a:t>
            </a:r>
            <a:r>
              <a:rPr lang="en-US" dirty="0" smtClean="0"/>
              <a:t> and </a:t>
            </a:r>
            <a:r>
              <a:rPr lang="en-US" i="1" dirty="0" smtClean="0"/>
              <a:t>aluminum</a:t>
            </a:r>
            <a:r>
              <a:rPr lang="en-US" dirty="0" smtClean="0"/>
              <a:t>. How to find the most efficient factories?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285325949"/>
              </p:ext>
            </p:extLst>
          </p:nvPr>
        </p:nvGraphicFramePr>
        <p:xfrm>
          <a:off x="1828800" y="4888526"/>
          <a:ext cx="1544325" cy="1447803"/>
        </p:xfrm>
        <a:graphic>
          <a:graphicData uri="http://schemas.openxmlformats.org/drawingml/2006/table">
            <a:tbl>
              <a:tblPr/>
              <a:tblGrid>
                <a:gridCol w="514775"/>
                <a:gridCol w="514775"/>
                <a:gridCol w="514775"/>
              </a:tblGrid>
              <a:tr h="160867">
                <a:tc>
                  <a:txBody>
                    <a:bodyPr/>
                    <a:lstStyle/>
                    <a:p>
                      <a:pPr algn="ctr" fontAlgn="b"/>
                      <a:r>
                        <a:rPr lang="en-US" sz="1000" b="1" i="0" u="none" strike="noStrike" dirty="0">
                          <a:solidFill>
                            <a:srgbClr val="000000"/>
                          </a:solidFill>
                          <a:effectLst/>
                          <a:latin typeface="Calibri"/>
                        </a:rPr>
                        <a:t>Producer</a:t>
                      </a: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000" b="1" i="0" u="none" strike="noStrike" dirty="0">
                          <a:solidFill>
                            <a:srgbClr val="000000"/>
                          </a:solidFill>
                          <a:effectLst/>
                          <a:latin typeface="Calibri"/>
                        </a:rPr>
                        <a:t>Steel</a:t>
                      </a: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000" b="1" i="0" u="none" strike="noStrike">
                          <a:solidFill>
                            <a:srgbClr val="000000"/>
                          </a:solidFill>
                          <a:effectLst/>
                          <a:latin typeface="Calibri"/>
                        </a:rPr>
                        <a:t>Alu</a:t>
                      </a: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r>
              <a:tr h="160867">
                <a:tc>
                  <a:txBody>
                    <a:bodyPr/>
                    <a:lstStyle/>
                    <a:p>
                      <a:pPr algn="ctr" fontAlgn="b"/>
                      <a:r>
                        <a:rPr lang="en-US" sz="1000" b="0" i="0" u="none" strike="noStrike">
                          <a:solidFill>
                            <a:srgbClr val="000000"/>
                          </a:solidFill>
                          <a:effectLst/>
                          <a:latin typeface="Calibri"/>
                        </a:rPr>
                        <a:t>a</a:t>
                      </a: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10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100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0867">
                <a:tc>
                  <a:txBody>
                    <a:bodyPr/>
                    <a:lstStyle/>
                    <a:p>
                      <a:pPr algn="ctr" fontAlgn="b"/>
                      <a:r>
                        <a:rPr lang="en-US" sz="1000" b="0" i="0" u="none" strike="noStrike" dirty="0">
                          <a:solidFill>
                            <a:srgbClr val="000000"/>
                          </a:solidFill>
                          <a:effectLst/>
                          <a:latin typeface="Calibri"/>
                        </a:rPr>
                        <a:t>b</a:t>
                      </a: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20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80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0867">
                <a:tc>
                  <a:txBody>
                    <a:bodyPr/>
                    <a:lstStyle/>
                    <a:p>
                      <a:pPr algn="ctr" fontAlgn="b"/>
                      <a:r>
                        <a:rPr lang="en-US" sz="1000" b="0" i="0" u="none" strike="noStrike">
                          <a:solidFill>
                            <a:srgbClr val="000000"/>
                          </a:solidFill>
                          <a:effectLst/>
                          <a:latin typeface="Calibri"/>
                        </a:rPr>
                        <a:t>c</a:t>
                      </a: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40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90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0867">
                <a:tc>
                  <a:txBody>
                    <a:bodyPr/>
                    <a:lstStyle/>
                    <a:p>
                      <a:pPr algn="ctr" fontAlgn="b"/>
                      <a:r>
                        <a:rPr lang="en-US" sz="1000" b="0" i="0" u="none" strike="noStrike">
                          <a:solidFill>
                            <a:srgbClr val="000000"/>
                          </a:solidFill>
                          <a:effectLst/>
                          <a:latin typeface="Calibri"/>
                        </a:rPr>
                        <a:t>d</a:t>
                      </a: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30.5</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50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0867">
                <a:tc>
                  <a:txBody>
                    <a:bodyPr/>
                    <a:lstStyle/>
                    <a:p>
                      <a:pPr algn="ctr" fontAlgn="b"/>
                      <a:r>
                        <a:rPr lang="en-US" sz="1000" b="0" i="0" u="none" strike="noStrike">
                          <a:solidFill>
                            <a:srgbClr val="000000"/>
                          </a:solidFill>
                          <a:effectLst/>
                          <a:latin typeface="Calibri"/>
                        </a:rPr>
                        <a:t>e</a:t>
                      </a: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50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60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0867">
                <a:tc>
                  <a:txBody>
                    <a:bodyPr/>
                    <a:lstStyle/>
                    <a:p>
                      <a:pPr algn="ctr" fontAlgn="b"/>
                      <a:r>
                        <a:rPr lang="en-US" sz="1000" b="0" i="0" u="none" strike="noStrike" dirty="0" smtClean="0">
                          <a:solidFill>
                            <a:srgbClr val="000000"/>
                          </a:solidFill>
                          <a:effectLst/>
                          <a:latin typeface="Calibri"/>
                        </a:rPr>
                        <a:t>f</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70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80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0867">
                <a:tc>
                  <a:txBody>
                    <a:bodyPr/>
                    <a:lstStyle/>
                    <a:p>
                      <a:pPr algn="ctr" fontAlgn="b"/>
                      <a:r>
                        <a:rPr lang="en-US" sz="1000" b="0" i="0" u="none" strike="noStrike" dirty="0" err="1" smtClean="0">
                          <a:solidFill>
                            <a:srgbClr val="000000"/>
                          </a:solidFill>
                          <a:effectLst/>
                          <a:latin typeface="Calibri"/>
                        </a:rPr>
                        <a:t>g</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80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60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0867">
                <a:tc>
                  <a:txBody>
                    <a:bodyPr/>
                    <a:lstStyle/>
                    <a:p>
                      <a:pPr algn="ctr" fontAlgn="b"/>
                      <a:r>
                        <a:rPr lang="en-US" sz="1000" b="0" i="0" u="none" strike="noStrike" dirty="0" smtClean="0">
                          <a:solidFill>
                            <a:srgbClr val="000000"/>
                          </a:solidFill>
                          <a:effectLst/>
                          <a:latin typeface="Calibri"/>
                        </a:rPr>
                        <a:t>h</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80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smtClean="0">
                          <a:solidFill>
                            <a:srgbClr val="000000"/>
                          </a:solidFill>
                          <a:effectLst/>
                          <a:latin typeface="Calibri"/>
                        </a:rPr>
                        <a:t>30</a:t>
                      </a:r>
                      <a:endParaRPr lang="en-US" sz="1000" b="0" i="0" u="none" strike="noStrike" dirty="0">
                        <a:solidFill>
                          <a:srgbClr val="000000"/>
                        </a:solidFill>
                        <a:effectLst/>
                        <a:latin typeface="Calibri"/>
                      </a:endParaRPr>
                    </a:p>
                  </a:txBody>
                  <a:tcPr marL="8044" marR="8044" marT="80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10" name="Right Arrow 9"/>
          <p:cNvSpPr/>
          <p:nvPr/>
        </p:nvSpPr>
        <p:spPr>
          <a:xfrm>
            <a:off x="3886200" y="5498126"/>
            <a:ext cx="457200" cy="184667"/>
          </a:xfrm>
          <a:prstGeom prst="right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7504" y="4828924"/>
            <a:ext cx="1843345" cy="180047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7504" y="4828924"/>
            <a:ext cx="1843345" cy="1800476"/>
          </a:xfrm>
          <a:prstGeom prst="rect">
            <a:avLst/>
          </a:prstGeom>
        </p:spPr>
      </p:pic>
      <p:sp>
        <p:nvSpPr>
          <p:cNvPr id="7" name="TextBox 6"/>
          <p:cNvSpPr txBox="1"/>
          <p:nvPr/>
        </p:nvSpPr>
        <p:spPr>
          <a:xfrm>
            <a:off x="6944299" y="5128794"/>
            <a:ext cx="1826670" cy="461665"/>
          </a:xfrm>
          <a:prstGeom prst="rect">
            <a:avLst/>
          </a:prstGeom>
          <a:noFill/>
        </p:spPr>
        <p:txBody>
          <a:bodyPr wrap="square" rtlCol="0">
            <a:spAutoFit/>
          </a:bodyPr>
          <a:lstStyle/>
          <a:p>
            <a:r>
              <a:rPr lang="en-US" sz="1200" dirty="0" smtClean="0"/>
              <a:t>Production </a:t>
            </a:r>
            <a:r>
              <a:rPr lang="en-US" sz="1200" dirty="0" err="1" smtClean="0"/>
              <a:t>Posibility</a:t>
            </a:r>
            <a:r>
              <a:rPr lang="en-US" sz="1200" dirty="0" smtClean="0"/>
              <a:t> Frontier (PPF)</a:t>
            </a:r>
            <a:endParaRPr lang="en-US" sz="1200" dirty="0"/>
          </a:p>
        </p:txBody>
      </p:sp>
      <p:cxnSp>
        <p:nvCxnSpPr>
          <p:cNvPr id="9" name="Straight Arrow Connector 8"/>
          <p:cNvCxnSpPr>
            <a:stCxn id="7" idx="1"/>
          </p:cNvCxnSpPr>
          <p:nvPr/>
        </p:nvCxnSpPr>
        <p:spPr>
          <a:xfrm flipH="1">
            <a:off x="6410899" y="5359627"/>
            <a:ext cx="5334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63282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par>
                                <p:cTn id="27" presetID="10"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 Root</a:t>
            </a:r>
            <a:endParaRPr lang="en-US" dirty="0"/>
          </a:p>
        </p:txBody>
      </p:sp>
      <p:pic>
        <p:nvPicPr>
          <p:cNvPr id="4" name="Picture 3"/>
          <p:cNvPicPr>
            <a:picLocks noChangeAspect="1"/>
          </p:cNvPicPr>
          <p:nvPr/>
        </p:nvPicPr>
        <p:blipFill rotWithShape="1">
          <a:blip r:embed="rId2"/>
          <a:srcRect l="8996" t="39937" r="17721" b="8743"/>
          <a:stretch/>
        </p:blipFill>
        <p:spPr>
          <a:xfrm>
            <a:off x="282499" y="1364360"/>
            <a:ext cx="4267199" cy="2590800"/>
          </a:xfrm>
          <a:prstGeom prst="rect">
            <a:avLst/>
          </a:prstGeom>
        </p:spPr>
      </p:pic>
      <p:pic>
        <p:nvPicPr>
          <p:cNvPr id="5" name="Picture 4"/>
          <p:cNvPicPr>
            <a:picLocks noChangeAspect="1"/>
          </p:cNvPicPr>
          <p:nvPr/>
        </p:nvPicPr>
        <p:blipFill rotWithShape="1">
          <a:blip r:embed="rId3"/>
          <a:srcRect l="8996" t="30881" r="17721" b="16792"/>
          <a:stretch/>
        </p:blipFill>
        <p:spPr>
          <a:xfrm>
            <a:off x="4548250" y="1338960"/>
            <a:ext cx="4267200" cy="2641600"/>
          </a:xfrm>
          <a:prstGeom prst="rect">
            <a:avLst/>
          </a:prstGeom>
        </p:spPr>
      </p:pic>
      <p:pic>
        <p:nvPicPr>
          <p:cNvPr id="6" name="Picture 5"/>
          <p:cNvPicPr>
            <a:picLocks noChangeAspect="1"/>
          </p:cNvPicPr>
          <p:nvPr/>
        </p:nvPicPr>
        <p:blipFill rotWithShape="1">
          <a:blip r:embed="rId4"/>
          <a:srcRect l="8996" t="31887" r="17721" b="16793"/>
          <a:stretch/>
        </p:blipFill>
        <p:spPr>
          <a:xfrm>
            <a:off x="273206" y="4033838"/>
            <a:ext cx="4275044" cy="2595562"/>
          </a:xfrm>
          <a:prstGeom prst="rect">
            <a:avLst/>
          </a:prstGeom>
        </p:spPr>
      </p:pic>
      <p:pic>
        <p:nvPicPr>
          <p:cNvPr id="7" name="Picture 6"/>
          <p:cNvPicPr>
            <a:picLocks noChangeAspect="1"/>
          </p:cNvPicPr>
          <p:nvPr/>
        </p:nvPicPr>
        <p:blipFill rotWithShape="1">
          <a:blip r:embed="rId5"/>
          <a:srcRect l="8996" t="31887" r="17721" b="16793"/>
          <a:stretch/>
        </p:blipFill>
        <p:spPr>
          <a:xfrm>
            <a:off x="4585010" y="4033838"/>
            <a:ext cx="4275044" cy="2595562"/>
          </a:xfrm>
          <a:prstGeom prst="rect">
            <a:avLst/>
          </a:prstGeom>
        </p:spPr>
      </p:pic>
    </p:spTree>
    <p:extLst>
      <p:ext uri="{BB962C8B-B14F-4D97-AF65-F5344CB8AC3E}">
        <p14:creationId xmlns:p14="http://schemas.microsoft.com/office/powerpoint/2010/main" val="2051927130"/>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 Leaves</a:t>
            </a:r>
            <a:endParaRPr lang="en-US" dirty="0"/>
          </a:p>
        </p:txBody>
      </p:sp>
      <p:pic>
        <p:nvPicPr>
          <p:cNvPr id="4" name="Picture 3"/>
          <p:cNvPicPr>
            <a:picLocks noChangeAspect="1"/>
          </p:cNvPicPr>
          <p:nvPr/>
        </p:nvPicPr>
        <p:blipFill rotWithShape="1">
          <a:blip r:embed="rId2"/>
          <a:srcRect l="8996" t="33899" r="17721" b="14780"/>
          <a:stretch/>
        </p:blipFill>
        <p:spPr>
          <a:xfrm>
            <a:off x="136765" y="1417638"/>
            <a:ext cx="4409215" cy="2677024"/>
          </a:xfrm>
          <a:prstGeom prst="rect">
            <a:avLst/>
          </a:prstGeom>
        </p:spPr>
      </p:pic>
      <p:pic>
        <p:nvPicPr>
          <p:cNvPr id="5" name="Picture 4"/>
          <p:cNvPicPr>
            <a:picLocks noChangeAspect="1"/>
          </p:cNvPicPr>
          <p:nvPr/>
        </p:nvPicPr>
        <p:blipFill rotWithShape="1">
          <a:blip r:embed="rId3"/>
          <a:srcRect l="8996" t="38931" r="17721" b="10755"/>
          <a:stretch/>
        </p:blipFill>
        <p:spPr>
          <a:xfrm>
            <a:off x="4573859" y="1457597"/>
            <a:ext cx="4430270" cy="2637065"/>
          </a:xfrm>
          <a:prstGeom prst="rect">
            <a:avLst/>
          </a:prstGeom>
        </p:spPr>
      </p:pic>
      <p:pic>
        <p:nvPicPr>
          <p:cNvPr id="6" name="Picture 5"/>
          <p:cNvPicPr>
            <a:picLocks noChangeAspect="1"/>
          </p:cNvPicPr>
          <p:nvPr/>
        </p:nvPicPr>
        <p:blipFill rotWithShape="1">
          <a:blip r:embed="rId4"/>
          <a:srcRect l="8996" t="38932" r="17721" b="9748"/>
          <a:stretch/>
        </p:blipFill>
        <p:spPr>
          <a:xfrm>
            <a:off x="136765" y="4094662"/>
            <a:ext cx="4437094" cy="2693950"/>
          </a:xfrm>
          <a:prstGeom prst="rect">
            <a:avLst/>
          </a:prstGeom>
        </p:spPr>
      </p:pic>
      <p:pic>
        <p:nvPicPr>
          <p:cNvPr id="8" name="Picture 7"/>
          <p:cNvPicPr>
            <a:picLocks noChangeAspect="1"/>
          </p:cNvPicPr>
          <p:nvPr/>
        </p:nvPicPr>
        <p:blipFill rotWithShape="1">
          <a:blip r:embed="rId5"/>
          <a:srcRect l="15104" t="20817" r="23828" b="35912"/>
          <a:stretch/>
        </p:blipFill>
        <p:spPr>
          <a:xfrm>
            <a:off x="4596334" y="4094662"/>
            <a:ext cx="4385500" cy="2693950"/>
          </a:xfrm>
          <a:prstGeom prst="rect">
            <a:avLst/>
          </a:prstGeom>
        </p:spPr>
      </p:pic>
    </p:spTree>
    <p:extLst>
      <p:ext uri="{BB962C8B-B14F-4D97-AF65-F5344CB8AC3E}">
        <p14:creationId xmlns:p14="http://schemas.microsoft.com/office/powerpoint/2010/main" val="386281827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GeoStore</a:t>
            </a:r>
            <a:r>
              <a:rPr lang="en-US" dirty="0" smtClean="0"/>
              <a:t>: A Spatially-Aware SPARQL </a:t>
            </a:r>
            <a:r>
              <a:rPr lang="en-US" smtClean="0"/>
              <a:t>Evaluation Engine</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34757157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Introduction</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96000719"/>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Semantic Web</a:t>
            </a:r>
            <a:endParaRPr lang="en-US" dirty="0"/>
          </a:p>
        </p:txBody>
      </p:sp>
      <p:sp>
        <p:nvSpPr>
          <p:cNvPr id="3" name="Content Placeholder 2"/>
          <p:cNvSpPr>
            <a:spLocks noGrp="1"/>
          </p:cNvSpPr>
          <p:nvPr>
            <p:ph idx="1"/>
          </p:nvPr>
        </p:nvSpPr>
        <p:spPr/>
        <p:txBody>
          <a:bodyPr>
            <a:normAutofit/>
          </a:bodyPr>
          <a:lstStyle/>
          <a:p>
            <a:r>
              <a:rPr lang="en-US" dirty="0" smtClean="0"/>
              <a:t>The dominant database system on the web is relational database and structured data</a:t>
            </a:r>
          </a:p>
          <a:p>
            <a:r>
              <a:rPr lang="en-US" dirty="0" smtClean="0"/>
              <a:t>As data on the web grew, it’s harder to store data in structured way</a:t>
            </a:r>
          </a:p>
          <a:p>
            <a:r>
              <a:rPr lang="en-US" dirty="0" smtClean="0"/>
              <a:t>Semantic web is a collection of standards and technologies that allow merging and utilizing data from different sources</a:t>
            </a:r>
          </a:p>
          <a:p>
            <a:r>
              <a:rPr lang="en-US" dirty="0" smtClean="0"/>
              <a:t>Example: a database of celebrities</a:t>
            </a:r>
            <a:endParaRPr lang="en-US" dirty="0"/>
          </a:p>
        </p:txBody>
      </p:sp>
    </p:spTree>
    <p:extLst>
      <p:ext uri="{BB962C8B-B14F-4D97-AF65-F5344CB8AC3E}">
        <p14:creationId xmlns:p14="http://schemas.microsoft.com/office/powerpoint/2010/main" val="37186854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Resource Description Framework (RDF)</a:t>
            </a:r>
            <a:endParaRPr lang="en-US" dirty="0"/>
          </a:p>
        </p:txBody>
      </p:sp>
      <p:sp>
        <p:nvSpPr>
          <p:cNvPr id="3" name="Content Placeholder 2"/>
          <p:cNvSpPr>
            <a:spLocks noGrp="1"/>
          </p:cNvSpPr>
          <p:nvPr>
            <p:ph idx="1"/>
          </p:nvPr>
        </p:nvSpPr>
        <p:spPr/>
        <p:txBody>
          <a:bodyPr/>
          <a:lstStyle/>
          <a:p>
            <a:r>
              <a:rPr lang="en-US" dirty="0" smtClean="0"/>
              <a:t>A data model for semantic web data</a:t>
            </a:r>
          </a:p>
          <a:p>
            <a:r>
              <a:rPr lang="en-US" dirty="0" smtClean="0"/>
              <a:t>Describe entities (resources)</a:t>
            </a:r>
          </a:p>
          <a:p>
            <a:pPr lvl="1"/>
            <a:r>
              <a:rPr lang="en-US" dirty="0" smtClean="0"/>
              <a:t>Everything is an entity: people, books</a:t>
            </a:r>
          </a:p>
          <a:p>
            <a:r>
              <a:rPr lang="en-US" dirty="0" smtClean="0"/>
              <a:t>Schema-free or schema flexible</a:t>
            </a:r>
          </a:p>
          <a:p>
            <a:r>
              <a:rPr lang="en-US" dirty="0" smtClean="0"/>
              <a:t>Each statement consists of</a:t>
            </a:r>
          </a:p>
          <a:p>
            <a:pPr lvl="1"/>
            <a:r>
              <a:rPr lang="en-US" dirty="0" smtClean="0"/>
              <a:t>Subject (S): the entity to be described</a:t>
            </a:r>
          </a:p>
          <a:p>
            <a:pPr lvl="1"/>
            <a:r>
              <a:rPr lang="en-US" dirty="0" smtClean="0"/>
              <a:t>Predicate (P): the property describing the subject</a:t>
            </a:r>
          </a:p>
          <a:p>
            <a:pPr lvl="1"/>
            <a:r>
              <a:rPr lang="en-US" dirty="0" smtClean="0"/>
              <a:t>Object (O): the value for this property</a:t>
            </a:r>
          </a:p>
          <a:p>
            <a:endParaRPr lang="en-US" dirty="0"/>
          </a:p>
        </p:txBody>
      </p:sp>
    </p:spTree>
    <p:extLst>
      <p:ext uri="{BB962C8B-B14F-4D97-AF65-F5344CB8AC3E}">
        <p14:creationId xmlns:p14="http://schemas.microsoft.com/office/powerpoint/2010/main" val="3920778759"/>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RDF Example</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419341002"/>
              </p:ext>
            </p:extLst>
          </p:nvPr>
        </p:nvGraphicFramePr>
        <p:xfrm>
          <a:off x="533400" y="2021231"/>
          <a:ext cx="3810000" cy="3120337"/>
        </p:xfrm>
        <a:graphic>
          <a:graphicData uri="http://schemas.openxmlformats.org/drawingml/2006/table">
            <a:tbl>
              <a:tblPr bandRow="1">
                <a:tableStyleId>{5C22544A-7EE6-4342-B048-85BDC9FD1C3A}</a:tableStyleId>
              </a:tblPr>
              <a:tblGrid>
                <a:gridCol w="1244082"/>
                <a:gridCol w="1010816"/>
                <a:gridCol w="1555102"/>
              </a:tblGrid>
              <a:tr h="245577">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john_doe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&lt;name&gt;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“John Doe”</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45577">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john_doe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&lt;knows&gt;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jane_smith</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45577">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john_doe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&lt;knows&gt;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jack_lee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45577">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john_doe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&lt;likes&gt;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&lt;movie_123&gt;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45577">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jane_smith</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&lt;name&gt;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“Jane Smith”</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45577">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jane_smith</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bday</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“1989/12/4”</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455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jane_smith</a:t>
                      </a:r>
                      <a:r>
                        <a:rPr lang="en-US" sz="1100" dirty="0" smtClean="0">
                          <a:latin typeface="Courier New" panose="02070309020205020404" pitchFamily="49" charset="0"/>
                          <a:cs typeface="Courier New" panose="02070309020205020404" pitchFamily="49" charset="0"/>
                        </a:rPr>
                        <a:t>&gt;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&lt;knows&gt;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robert_doe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jack_lee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&lt;name&gt;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“Jack Lee”</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13359">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jack_lee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&lt;knows&gt;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robert_doe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jack_lee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&lt;sibling&gt;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a:t>
                      </a:r>
                      <a:r>
                        <a:rPr lang="en-US" sz="1100" dirty="0" err="1" smtClean="0">
                          <a:latin typeface="Courier New" panose="02070309020205020404" pitchFamily="49" charset="0"/>
                          <a:cs typeface="Courier New" panose="02070309020205020404" pitchFamily="49" charset="0"/>
                        </a:rPr>
                        <a:t>matt_lee</a:t>
                      </a:r>
                      <a:r>
                        <a:rPr lang="en-US" sz="1100" dirty="0" smtClean="0">
                          <a:latin typeface="Courier New" panose="02070309020205020404" pitchFamily="49" charset="0"/>
                          <a:cs typeface="Courier New" panose="02070309020205020404" pitchFamily="49" charset="0"/>
                        </a:rPr>
                        <a:t>&gt;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45577">
                <a:tc>
                  <a:txBody>
                    <a:bodyPr/>
                    <a:lstStyle/>
                    <a:p>
                      <a:r>
                        <a:rPr lang="en-US" sz="1100" dirty="0" smtClean="0">
                          <a:latin typeface="Courier New" panose="02070309020205020404" pitchFamily="49" charset="0"/>
                          <a:cs typeface="Courier New" panose="02070309020205020404" pitchFamily="49" charset="0"/>
                        </a:rPr>
                        <a:t>&lt;movie123&gt;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&lt;title&gt;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“The</a:t>
                      </a:r>
                      <a:r>
                        <a:rPr lang="en-US" sz="1100" baseline="0" dirty="0" smtClean="0">
                          <a:latin typeface="Courier New" panose="02070309020205020404" pitchFamily="49" charset="0"/>
                          <a:cs typeface="Courier New" panose="02070309020205020404" pitchFamily="49" charset="0"/>
                        </a:rPr>
                        <a:t> Terminator”</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70457">
                <a:tc>
                  <a:txBody>
                    <a:bodyPr/>
                    <a:lstStyle/>
                    <a:p>
                      <a:r>
                        <a:rPr lang="en-US" sz="1100" dirty="0" smtClean="0">
                          <a:latin typeface="Courier New" panose="02070309020205020404" pitchFamily="49" charset="0"/>
                          <a:cs typeface="Courier New" panose="02070309020205020404" pitchFamily="49" charset="0"/>
                        </a:rPr>
                        <a:t>&lt;movie123&gt;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&lt;year&gt;</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dirty="0" smtClean="0">
                          <a:latin typeface="Courier New" panose="02070309020205020404" pitchFamily="49" charset="0"/>
                          <a:cs typeface="Courier New" panose="02070309020205020404" pitchFamily="49" charset="0"/>
                        </a:rPr>
                        <a:t>“1984”</a:t>
                      </a:r>
                      <a:endParaRPr lang="en-US" sz="11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pic>
        <p:nvPicPr>
          <p:cNvPr id="6" name="Picture 5"/>
          <p:cNvPicPr>
            <a:picLocks noChangeAspect="1"/>
          </p:cNvPicPr>
          <p:nvPr/>
        </p:nvPicPr>
        <p:blipFill>
          <a:blip r:embed="rId2"/>
          <a:stretch>
            <a:fillRect/>
          </a:stretch>
        </p:blipFill>
        <p:spPr>
          <a:xfrm>
            <a:off x="4724400" y="2209800"/>
            <a:ext cx="3845711" cy="2743200"/>
          </a:xfrm>
          <a:prstGeom prst="rect">
            <a:avLst/>
          </a:prstGeom>
        </p:spPr>
      </p:pic>
    </p:spTree>
    <p:extLst>
      <p:ext uri="{BB962C8B-B14F-4D97-AF65-F5344CB8AC3E}">
        <p14:creationId xmlns:p14="http://schemas.microsoft.com/office/powerpoint/2010/main" val="138572038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SPARQL</a:t>
            </a:r>
            <a:endParaRPr lang="en-US" dirty="0"/>
          </a:p>
        </p:txBody>
      </p:sp>
      <p:sp>
        <p:nvSpPr>
          <p:cNvPr id="3" name="Content Placeholder 2"/>
          <p:cNvSpPr>
            <a:spLocks noGrp="1"/>
          </p:cNvSpPr>
          <p:nvPr>
            <p:ph idx="1"/>
          </p:nvPr>
        </p:nvSpPr>
        <p:spPr/>
        <p:txBody>
          <a:bodyPr/>
          <a:lstStyle/>
          <a:p>
            <a:r>
              <a:rPr lang="en-US" dirty="0" smtClean="0"/>
              <a:t>Query language for RDF</a:t>
            </a:r>
          </a:p>
          <a:p>
            <a:r>
              <a:rPr lang="en-US" dirty="0" smtClean="0"/>
              <a:t>Similar to SQL</a:t>
            </a:r>
          </a:p>
          <a:p>
            <a:r>
              <a:rPr lang="en-US" dirty="0" smtClean="0"/>
              <a:t>Designed for querying graph patterns</a:t>
            </a:r>
          </a:p>
          <a:p>
            <a:pPr lvl="1"/>
            <a:r>
              <a:rPr lang="en-US" dirty="0" smtClean="0"/>
              <a:t>Since RDF forms graph(s)</a:t>
            </a:r>
          </a:p>
          <a:p>
            <a:pPr lvl="1"/>
            <a:r>
              <a:rPr lang="en-US" dirty="0" smtClean="0"/>
              <a:t>Bind graph pattern to ?variables</a:t>
            </a:r>
          </a:p>
          <a:p>
            <a:r>
              <a:rPr lang="en-US" dirty="0" smtClean="0"/>
              <a:t>Filters on variables</a:t>
            </a:r>
          </a:p>
          <a:p>
            <a:pPr lvl="1"/>
            <a:r>
              <a:rPr lang="en-US" dirty="0" smtClean="0"/>
              <a:t>Comparison</a:t>
            </a:r>
          </a:p>
          <a:p>
            <a:pPr lvl="1"/>
            <a:r>
              <a:rPr lang="en-US" dirty="0" smtClean="0"/>
              <a:t>Regular expressions</a:t>
            </a:r>
            <a:endParaRPr lang="en-US" dirty="0"/>
          </a:p>
        </p:txBody>
      </p:sp>
    </p:spTree>
    <p:extLst>
      <p:ext uri="{BB962C8B-B14F-4D97-AF65-F5344CB8AC3E}">
        <p14:creationId xmlns:p14="http://schemas.microsoft.com/office/powerpoint/2010/main" val="1049356193"/>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SPARQL Examples</a:t>
            </a:r>
            <a:endParaRPr lang="en-US" dirty="0"/>
          </a:p>
        </p:txBody>
      </p:sp>
      <p:sp>
        <p:nvSpPr>
          <p:cNvPr id="5" name="TextBox 4"/>
          <p:cNvSpPr txBox="1"/>
          <p:nvPr/>
        </p:nvSpPr>
        <p:spPr>
          <a:xfrm>
            <a:off x="448826" y="4364612"/>
            <a:ext cx="2405933" cy="600164"/>
          </a:xfrm>
          <a:prstGeom prst="rect">
            <a:avLst/>
          </a:prstGeom>
          <a:solidFill>
            <a:schemeClr val="bg1">
              <a:lumMod val="95000"/>
            </a:schemeClr>
          </a:solidFill>
        </p:spPr>
        <p:txBody>
          <a:bodyPr wrap="square" rtlCol="0">
            <a:spAutoFit/>
          </a:bodyPr>
          <a:lstStyle/>
          <a:p>
            <a:r>
              <a:rPr lang="en-US" sz="1100" dirty="0">
                <a:latin typeface="Courier New" panose="02070309020205020404" pitchFamily="49" charset="0"/>
                <a:cs typeface="Courier New" panose="02070309020205020404" pitchFamily="49" charset="0"/>
              </a:rPr>
              <a:t>s</a:t>
            </a:r>
            <a:r>
              <a:rPr lang="en-US" sz="1100" dirty="0" smtClean="0">
                <a:latin typeface="Courier New" panose="02070309020205020404" pitchFamily="49" charset="0"/>
                <a:cs typeface="Courier New" panose="02070309020205020404" pitchFamily="49" charset="0"/>
              </a:rPr>
              <a:t>elect ?e ?name where {</a:t>
            </a:r>
          </a:p>
          <a:p>
            <a:r>
              <a:rPr lang="en-US" sz="1100" dirty="0" smtClean="0">
                <a:latin typeface="Courier New" panose="02070309020205020404" pitchFamily="49" charset="0"/>
                <a:cs typeface="Courier New" panose="02070309020205020404" pitchFamily="49" charset="0"/>
              </a:rPr>
              <a:t>  ?e &lt;name&gt; ?name</a:t>
            </a:r>
          </a:p>
          <a:p>
            <a:r>
              <a:rPr lang="en-US" sz="1100" dirty="0" smtClean="0">
                <a:latin typeface="Courier New" panose="02070309020205020404" pitchFamily="49" charset="0"/>
                <a:cs typeface="Courier New" panose="02070309020205020404" pitchFamily="49" charset="0"/>
              </a:rPr>
              <a:t>}</a:t>
            </a:r>
            <a:endParaRPr lang="en-US" sz="1100" dirty="0">
              <a:latin typeface="Courier New" panose="02070309020205020404" pitchFamily="49" charset="0"/>
              <a:cs typeface="Courier New" panose="02070309020205020404" pitchFamily="49"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262173826"/>
              </p:ext>
            </p:extLst>
          </p:nvPr>
        </p:nvGraphicFramePr>
        <p:xfrm>
          <a:off x="474784" y="5257800"/>
          <a:ext cx="2209800" cy="1005840"/>
        </p:xfrm>
        <a:graphic>
          <a:graphicData uri="http://schemas.openxmlformats.org/drawingml/2006/table">
            <a:tbl>
              <a:tblPr bandRow="1">
                <a:tableStyleId>{5C22544A-7EE6-4342-B048-85BDC9FD1C3A}</a:tableStyleId>
              </a:tblPr>
              <a:tblGrid>
                <a:gridCol w="1104900"/>
                <a:gridCol w="1104900"/>
              </a:tblGrid>
              <a:tr h="259080">
                <a:tc>
                  <a:txBody>
                    <a:bodyPr/>
                    <a:lstStyle/>
                    <a:p>
                      <a:r>
                        <a:rPr lang="en-US" sz="1000" b="1" dirty="0" smtClean="0">
                          <a:latin typeface="Courier New" panose="02070309020205020404" pitchFamily="49" charset="0"/>
                          <a:cs typeface="Courier New" panose="02070309020205020404" pitchFamily="49" charset="0"/>
                        </a:rPr>
                        <a:t>?e</a:t>
                      </a:r>
                      <a:endParaRPr lang="en-US" sz="1000" b="1"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b="1" dirty="0" smtClean="0">
                          <a:latin typeface="Courier New" panose="02070309020205020404" pitchFamily="49" charset="0"/>
                          <a:cs typeface="Courier New" panose="02070309020205020404" pitchFamily="49" charset="0"/>
                        </a:rPr>
                        <a:t>?name</a:t>
                      </a:r>
                      <a:endParaRPr lang="en-US" sz="1000" b="1"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59080">
                <a:tc>
                  <a:txBody>
                    <a:bodyPr/>
                    <a:lstStyle/>
                    <a:p>
                      <a:r>
                        <a:rPr lang="en-US" sz="1000" b="0" dirty="0" smtClean="0">
                          <a:latin typeface="Courier New" panose="02070309020205020404" pitchFamily="49" charset="0"/>
                          <a:cs typeface="Courier New" panose="02070309020205020404" pitchFamily="49" charset="0"/>
                        </a:rPr>
                        <a:t>&lt;</a:t>
                      </a:r>
                      <a:r>
                        <a:rPr lang="en-US" sz="1000" b="0" dirty="0" err="1" smtClean="0">
                          <a:latin typeface="Courier New" panose="02070309020205020404" pitchFamily="49" charset="0"/>
                          <a:cs typeface="Courier New" panose="02070309020205020404" pitchFamily="49" charset="0"/>
                        </a:rPr>
                        <a:t>john_doe</a:t>
                      </a:r>
                      <a:r>
                        <a:rPr lang="en-US" sz="1000" b="0" dirty="0" smtClean="0">
                          <a:latin typeface="Courier New" panose="02070309020205020404" pitchFamily="49" charset="0"/>
                          <a:cs typeface="Courier New" panose="02070309020205020404" pitchFamily="49" charset="0"/>
                        </a:rPr>
                        <a:t>&gt;</a:t>
                      </a:r>
                      <a:endParaRPr lang="en-US" sz="1000" b="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b="0" dirty="0" smtClean="0">
                          <a:latin typeface="Courier New" panose="02070309020205020404" pitchFamily="49" charset="0"/>
                          <a:cs typeface="Courier New" panose="02070309020205020404" pitchFamily="49" charset="0"/>
                        </a:rPr>
                        <a:t>John Doe</a:t>
                      </a:r>
                      <a:endParaRPr lang="en-US" sz="1000" b="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1920">
                <a:tc>
                  <a:txBody>
                    <a:bodyPr/>
                    <a:lstStyle/>
                    <a:p>
                      <a:r>
                        <a:rPr lang="en-US" sz="1000" dirty="0" smtClean="0">
                          <a:latin typeface="Courier New" panose="02070309020205020404" pitchFamily="49" charset="0"/>
                          <a:cs typeface="Courier New" panose="02070309020205020404" pitchFamily="49" charset="0"/>
                        </a:rPr>
                        <a:t>&lt;</a:t>
                      </a:r>
                      <a:r>
                        <a:rPr lang="en-US" sz="1000" dirty="0" err="1" smtClean="0">
                          <a:latin typeface="Courier New" panose="02070309020205020404" pitchFamily="49" charset="0"/>
                          <a:cs typeface="Courier New" panose="02070309020205020404" pitchFamily="49" charset="0"/>
                        </a:rPr>
                        <a:t>jack_lee</a:t>
                      </a:r>
                      <a:r>
                        <a:rPr lang="en-US" sz="1000" dirty="0" smtClean="0">
                          <a:latin typeface="Courier New" panose="02070309020205020404" pitchFamily="49" charset="0"/>
                          <a:cs typeface="Courier New" panose="02070309020205020404" pitchFamily="49" charset="0"/>
                        </a:rPr>
                        <a:t>&gt;</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dirty="0" smtClean="0">
                          <a:latin typeface="Courier New" panose="02070309020205020404" pitchFamily="49" charset="0"/>
                          <a:cs typeface="Courier New" panose="02070309020205020404" pitchFamily="49" charset="0"/>
                        </a:rPr>
                        <a:t>Jack Lee</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1920">
                <a:tc>
                  <a:txBody>
                    <a:bodyPr/>
                    <a:lstStyle/>
                    <a:p>
                      <a:r>
                        <a:rPr lang="en-US" sz="1000" dirty="0" smtClean="0">
                          <a:latin typeface="Courier New" panose="02070309020205020404" pitchFamily="49" charset="0"/>
                          <a:cs typeface="Courier New" panose="02070309020205020404" pitchFamily="49" charset="0"/>
                        </a:rPr>
                        <a:t>&lt;</a:t>
                      </a:r>
                      <a:r>
                        <a:rPr lang="en-US" sz="1000" dirty="0" err="1" smtClean="0">
                          <a:latin typeface="Courier New" panose="02070309020205020404" pitchFamily="49" charset="0"/>
                          <a:cs typeface="Courier New" panose="02070309020205020404" pitchFamily="49" charset="0"/>
                        </a:rPr>
                        <a:t>jane_smith</a:t>
                      </a:r>
                      <a:r>
                        <a:rPr lang="en-US" sz="1000" dirty="0" smtClean="0">
                          <a:latin typeface="Courier New" panose="02070309020205020404" pitchFamily="49" charset="0"/>
                          <a:cs typeface="Courier New" panose="02070309020205020404" pitchFamily="49" charset="0"/>
                        </a:rPr>
                        <a:t>&gt;</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dirty="0" smtClean="0">
                          <a:latin typeface="Courier New" panose="02070309020205020404" pitchFamily="49" charset="0"/>
                          <a:cs typeface="Courier New" panose="02070309020205020404" pitchFamily="49" charset="0"/>
                        </a:rPr>
                        <a:t>Jane Smith</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7" name="TextBox 6"/>
          <p:cNvSpPr txBox="1"/>
          <p:nvPr/>
        </p:nvSpPr>
        <p:spPr>
          <a:xfrm>
            <a:off x="304800" y="3886200"/>
            <a:ext cx="2650469" cy="276999"/>
          </a:xfrm>
          <a:prstGeom prst="rect">
            <a:avLst/>
          </a:prstGeom>
          <a:noFill/>
        </p:spPr>
        <p:txBody>
          <a:bodyPr wrap="none" rtlCol="0">
            <a:spAutoFit/>
          </a:bodyPr>
          <a:lstStyle/>
          <a:p>
            <a:r>
              <a:rPr lang="en-US" sz="1200" dirty="0" smtClean="0"/>
              <a:t>1. Query: show the name of all entities:</a:t>
            </a:r>
            <a:endParaRPr lang="en-US" sz="1200" dirty="0"/>
          </a:p>
        </p:txBody>
      </p:sp>
      <p:graphicFrame>
        <p:nvGraphicFramePr>
          <p:cNvPr id="8" name="Table 7"/>
          <p:cNvGraphicFramePr>
            <a:graphicFrameLocks noGrp="1"/>
          </p:cNvGraphicFramePr>
          <p:nvPr>
            <p:extLst>
              <p:ext uri="{D42A27DB-BD31-4B8C-83A1-F6EECF244321}">
                <p14:modId xmlns:p14="http://schemas.microsoft.com/office/powerpoint/2010/main" val="2830366682"/>
              </p:ext>
            </p:extLst>
          </p:nvPr>
        </p:nvGraphicFramePr>
        <p:xfrm>
          <a:off x="435429" y="1417638"/>
          <a:ext cx="2993571" cy="2286000"/>
        </p:xfrm>
        <a:graphic>
          <a:graphicData uri="http://schemas.openxmlformats.org/drawingml/2006/table">
            <a:tbl>
              <a:tblPr bandRow="1">
                <a:tableStyleId>{5C22544A-7EE6-4342-B048-85BDC9FD1C3A}</a:tableStyleId>
              </a:tblPr>
              <a:tblGrid>
                <a:gridCol w="1012371"/>
                <a:gridCol w="838200"/>
                <a:gridCol w="1143000"/>
              </a:tblGrid>
              <a:tr h="208756">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john_doe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&lt;name&gt;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“John Doe”</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08756">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john_doe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&lt;knows&gt;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jane_smith</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08756">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john_doe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&lt;knows&gt;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jack_lee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08756">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jane_smith</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&lt;name&gt;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“Jane Smith”</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08756">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jane_smith</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bday</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“1989/12/4”</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0875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jane_smith</a:t>
                      </a:r>
                      <a:r>
                        <a:rPr lang="en-US" sz="900" dirty="0" smtClean="0">
                          <a:latin typeface="Courier New" panose="02070309020205020404" pitchFamily="49" charset="0"/>
                          <a:cs typeface="Courier New" panose="02070309020205020404" pitchFamily="49" charset="0"/>
                        </a:rPr>
                        <a:t>&gt;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&lt;knows&gt;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robert_doe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08756">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jack_lee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&lt;name&gt;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“Jack Lee”</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08756">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jack_lee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&lt;knows&gt;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robert_doe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08756">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jack_lee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&lt;sibling&gt;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matt_lee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08756">
                <a:tc>
                  <a:txBody>
                    <a:bodyPr/>
                    <a:lstStyle/>
                    <a:p>
                      <a:r>
                        <a:rPr lang="en-US" sz="900" dirty="0" smtClean="0">
                          <a:latin typeface="Courier New" panose="02070309020205020404" pitchFamily="49" charset="0"/>
                          <a:cs typeface="Courier New" panose="02070309020205020404" pitchFamily="49" charset="0"/>
                        </a:rPr>
                        <a:t>&lt;</a:t>
                      </a:r>
                      <a:r>
                        <a:rPr lang="en-US" sz="900" dirty="0" err="1" smtClean="0">
                          <a:latin typeface="Courier New" panose="02070309020205020404" pitchFamily="49" charset="0"/>
                          <a:cs typeface="Courier New" panose="02070309020205020404" pitchFamily="49" charset="0"/>
                        </a:rPr>
                        <a:t>matt_lee</a:t>
                      </a:r>
                      <a:r>
                        <a:rPr lang="en-US" sz="900" dirty="0" smtClean="0">
                          <a:latin typeface="Courier New" panose="02070309020205020404" pitchFamily="49" charset="0"/>
                          <a:cs typeface="Courier New" panose="02070309020205020404" pitchFamily="49" charset="0"/>
                        </a:rPr>
                        <a:t>&gt;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&lt;name&gt;</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900" dirty="0" smtClean="0">
                          <a:latin typeface="Courier New" panose="02070309020205020404" pitchFamily="49" charset="0"/>
                          <a:cs typeface="Courier New" panose="02070309020205020404" pitchFamily="49" charset="0"/>
                        </a:rPr>
                        <a:t>“Matt</a:t>
                      </a:r>
                      <a:r>
                        <a:rPr lang="en-US" sz="900" baseline="0" dirty="0" smtClean="0">
                          <a:latin typeface="Courier New" panose="02070309020205020404" pitchFamily="49" charset="0"/>
                          <a:cs typeface="Courier New" panose="02070309020205020404" pitchFamily="49" charset="0"/>
                        </a:rPr>
                        <a:t> Lee”</a:t>
                      </a:r>
                      <a:endParaRPr lang="en-US" sz="900" dirty="0">
                        <a:latin typeface="Courier New" panose="02070309020205020404" pitchFamily="49" charset="0"/>
                        <a:cs typeface="Courier New" panose="02070309020205020404" pitchFamily="49"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pic>
        <p:nvPicPr>
          <p:cNvPr id="9" name="Picture 8"/>
          <p:cNvPicPr>
            <a:picLocks noChangeAspect="1"/>
          </p:cNvPicPr>
          <p:nvPr/>
        </p:nvPicPr>
        <p:blipFill>
          <a:blip r:embed="rId2"/>
          <a:stretch>
            <a:fillRect/>
          </a:stretch>
        </p:blipFill>
        <p:spPr>
          <a:xfrm>
            <a:off x="4231187" y="1410102"/>
            <a:ext cx="3257608" cy="2323698"/>
          </a:xfrm>
          <a:prstGeom prst="rect">
            <a:avLst/>
          </a:prstGeom>
        </p:spPr>
      </p:pic>
      <p:sp>
        <p:nvSpPr>
          <p:cNvPr id="10" name="TextBox 9"/>
          <p:cNvSpPr txBox="1"/>
          <p:nvPr/>
        </p:nvSpPr>
        <p:spPr>
          <a:xfrm>
            <a:off x="3332272" y="4381359"/>
            <a:ext cx="2226547" cy="769441"/>
          </a:xfrm>
          <a:prstGeom prst="rect">
            <a:avLst/>
          </a:prstGeom>
          <a:solidFill>
            <a:schemeClr val="bg1">
              <a:lumMod val="95000"/>
            </a:schemeClr>
          </a:solidFill>
        </p:spPr>
        <p:txBody>
          <a:bodyPr wrap="square" rtlCol="0">
            <a:spAutoFit/>
          </a:bodyPr>
          <a:lstStyle/>
          <a:p>
            <a:r>
              <a:rPr lang="en-US" sz="1100" dirty="0">
                <a:latin typeface="Courier New" panose="02070309020205020404" pitchFamily="49" charset="0"/>
                <a:cs typeface="Courier New" panose="02070309020205020404" pitchFamily="49" charset="0"/>
              </a:rPr>
              <a:t>s</a:t>
            </a:r>
            <a:r>
              <a:rPr lang="en-US" sz="1100" dirty="0" smtClean="0">
                <a:latin typeface="Courier New" panose="02070309020205020404" pitchFamily="49" charset="0"/>
                <a:cs typeface="Courier New" panose="02070309020205020404" pitchFamily="49" charset="0"/>
              </a:rPr>
              <a:t>elect ?e ?name where {</a:t>
            </a:r>
          </a:p>
          <a:p>
            <a:r>
              <a:rPr lang="en-US" sz="1100" dirty="0" smtClean="0">
                <a:latin typeface="Courier New" panose="02070309020205020404" pitchFamily="49" charset="0"/>
                <a:cs typeface="Courier New" panose="02070309020205020404" pitchFamily="49" charset="0"/>
              </a:rPr>
              <a:t>  ?e &lt;name&gt; ?name .</a:t>
            </a:r>
          </a:p>
          <a:p>
            <a:r>
              <a:rPr lang="en-US" sz="1100" dirty="0">
                <a:latin typeface="Courier New" panose="02070309020205020404" pitchFamily="49" charset="0"/>
                <a:cs typeface="Courier New" panose="02070309020205020404" pitchFamily="49" charset="0"/>
              </a:rPr>
              <a:t> </a:t>
            </a:r>
            <a:r>
              <a:rPr lang="en-US" sz="1100" dirty="0" smtClean="0">
                <a:latin typeface="Courier New" panose="02070309020205020404" pitchFamily="49" charset="0"/>
                <a:cs typeface="Courier New" panose="02070309020205020404" pitchFamily="49" charset="0"/>
              </a:rPr>
              <a:t> filter(?name, “Lee”) </a:t>
            </a:r>
          </a:p>
          <a:p>
            <a:r>
              <a:rPr lang="en-US" sz="1100" dirty="0" smtClean="0">
                <a:latin typeface="Courier New" panose="02070309020205020404" pitchFamily="49" charset="0"/>
                <a:cs typeface="Courier New" panose="02070309020205020404" pitchFamily="49" charset="0"/>
              </a:rPr>
              <a:t>}</a:t>
            </a:r>
            <a:endParaRPr lang="en-US" sz="1100" dirty="0">
              <a:latin typeface="Courier New" panose="02070309020205020404" pitchFamily="49" charset="0"/>
              <a:cs typeface="Courier New" panose="02070309020205020404" pitchFamily="49" charset="0"/>
            </a:endParaRPr>
          </a:p>
        </p:txBody>
      </p:sp>
      <p:graphicFrame>
        <p:nvGraphicFramePr>
          <p:cNvPr id="11" name="Table 10"/>
          <p:cNvGraphicFramePr>
            <a:graphicFrameLocks noGrp="1"/>
          </p:cNvGraphicFramePr>
          <p:nvPr>
            <p:extLst>
              <p:ext uri="{D42A27DB-BD31-4B8C-83A1-F6EECF244321}">
                <p14:modId xmlns:p14="http://schemas.microsoft.com/office/powerpoint/2010/main" val="114479160"/>
              </p:ext>
            </p:extLst>
          </p:nvPr>
        </p:nvGraphicFramePr>
        <p:xfrm>
          <a:off x="3332272" y="5254635"/>
          <a:ext cx="2209800" cy="746760"/>
        </p:xfrm>
        <a:graphic>
          <a:graphicData uri="http://schemas.openxmlformats.org/drawingml/2006/table">
            <a:tbl>
              <a:tblPr bandRow="1">
                <a:tableStyleId>{5C22544A-7EE6-4342-B048-85BDC9FD1C3A}</a:tableStyleId>
              </a:tblPr>
              <a:tblGrid>
                <a:gridCol w="1104900"/>
                <a:gridCol w="1104900"/>
              </a:tblGrid>
              <a:tr h="259080">
                <a:tc>
                  <a:txBody>
                    <a:bodyPr/>
                    <a:lstStyle/>
                    <a:p>
                      <a:r>
                        <a:rPr lang="en-US" sz="1000" b="1" dirty="0" smtClean="0">
                          <a:latin typeface="Courier New" panose="02070309020205020404" pitchFamily="49" charset="0"/>
                          <a:cs typeface="Courier New" panose="02070309020205020404" pitchFamily="49" charset="0"/>
                        </a:rPr>
                        <a:t>?e</a:t>
                      </a:r>
                      <a:endParaRPr lang="en-US" sz="1000" b="1"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b="1" dirty="0" smtClean="0">
                          <a:latin typeface="Courier New" panose="02070309020205020404" pitchFamily="49" charset="0"/>
                          <a:cs typeface="Courier New" panose="02070309020205020404" pitchFamily="49" charset="0"/>
                        </a:rPr>
                        <a:t>?name</a:t>
                      </a:r>
                      <a:endParaRPr lang="en-US" sz="1000" b="1"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1920">
                <a:tc>
                  <a:txBody>
                    <a:bodyPr/>
                    <a:lstStyle/>
                    <a:p>
                      <a:r>
                        <a:rPr lang="en-US" sz="1000" dirty="0" smtClean="0">
                          <a:latin typeface="Courier New" panose="02070309020205020404" pitchFamily="49" charset="0"/>
                          <a:cs typeface="Courier New" panose="02070309020205020404" pitchFamily="49" charset="0"/>
                        </a:rPr>
                        <a:t>&lt;</a:t>
                      </a:r>
                      <a:r>
                        <a:rPr lang="en-US" sz="1000" dirty="0" err="1" smtClean="0">
                          <a:latin typeface="Courier New" panose="02070309020205020404" pitchFamily="49" charset="0"/>
                          <a:cs typeface="Courier New" panose="02070309020205020404" pitchFamily="49" charset="0"/>
                        </a:rPr>
                        <a:t>jack_lee</a:t>
                      </a:r>
                      <a:r>
                        <a:rPr lang="en-US" sz="1000" dirty="0" smtClean="0">
                          <a:latin typeface="Courier New" panose="02070309020205020404" pitchFamily="49" charset="0"/>
                          <a:cs typeface="Courier New" panose="02070309020205020404" pitchFamily="49" charset="0"/>
                        </a:rPr>
                        <a:t>&gt;</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dirty="0" smtClean="0">
                          <a:latin typeface="Courier New" panose="02070309020205020404" pitchFamily="49" charset="0"/>
                          <a:cs typeface="Courier New" panose="02070309020205020404" pitchFamily="49" charset="0"/>
                        </a:rPr>
                        <a:t>Jack Lee</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1920">
                <a:tc>
                  <a:txBody>
                    <a:bodyPr/>
                    <a:lstStyle/>
                    <a:p>
                      <a:r>
                        <a:rPr lang="en-US" sz="1000" dirty="0" smtClean="0">
                          <a:latin typeface="Courier New" panose="02070309020205020404" pitchFamily="49" charset="0"/>
                          <a:cs typeface="Courier New" panose="02070309020205020404" pitchFamily="49" charset="0"/>
                        </a:rPr>
                        <a:t>&lt;</a:t>
                      </a:r>
                      <a:r>
                        <a:rPr lang="en-US" sz="1000" dirty="0" err="1" smtClean="0">
                          <a:latin typeface="Courier New" panose="02070309020205020404" pitchFamily="49" charset="0"/>
                          <a:cs typeface="Courier New" panose="02070309020205020404" pitchFamily="49" charset="0"/>
                        </a:rPr>
                        <a:t>matt_lee</a:t>
                      </a:r>
                      <a:r>
                        <a:rPr lang="en-US" sz="1000" dirty="0" smtClean="0">
                          <a:latin typeface="Courier New" panose="02070309020205020404" pitchFamily="49" charset="0"/>
                          <a:cs typeface="Courier New" panose="02070309020205020404" pitchFamily="49" charset="0"/>
                        </a:rPr>
                        <a:t>&gt;</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dirty="0" smtClean="0">
                          <a:latin typeface="Courier New" panose="02070309020205020404" pitchFamily="49" charset="0"/>
                          <a:cs typeface="Courier New" panose="02070309020205020404" pitchFamily="49" charset="0"/>
                        </a:rPr>
                        <a:t>Matt Lee</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12" name="TextBox 11"/>
          <p:cNvSpPr txBox="1"/>
          <p:nvPr/>
        </p:nvSpPr>
        <p:spPr>
          <a:xfrm>
            <a:off x="3256073" y="3902947"/>
            <a:ext cx="2438399" cy="461665"/>
          </a:xfrm>
          <a:prstGeom prst="rect">
            <a:avLst/>
          </a:prstGeom>
          <a:noFill/>
        </p:spPr>
        <p:txBody>
          <a:bodyPr wrap="square" rtlCol="0">
            <a:spAutoFit/>
          </a:bodyPr>
          <a:lstStyle/>
          <a:p>
            <a:r>
              <a:rPr lang="en-US" sz="1200" dirty="0"/>
              <a:t>2</a:t>
            </a:r>
            <a:r>
              <a:rPr lang="en-US" sz="1200" dirty="0" smtClean="0"/>
              <a:t>. Query: show name of all entities containing “Lee”:</a:t>
            </a:r>
            <a:endParaRPr lang="en-US" sz="1200" dirty="0"/>
          </a:p>
        </p:txBody>
      </p:sp>
      <p:sp>
        <p:nvSpPr>
          <p:cNvPr id="13" name="TextBox 12"/>
          <p:cNvSpPr txBox="1"/>
          <p:nvPr/>
        </p:nvSpPr>
        <p:spPr>
          <a:xfrm>
            <a:off x="6036332" y="4347864"/>
            <a:ext cx="2726667" cy="769441"/>
          </a:xfrm>
          <a:prstGeom prst="rect">
            <a:avLst/>
          </a:prstGeom>
          <a:solidFill>
            <a:schemeClr val="bg1">
              <a:lumMod val="95000"/>
            </a:schemeClr>
          </a:solidFill>
        </p:spPr>
        <p:txBody>
          <a:bodyPr wrap="square" rtlCol="0">
            <a:spAutoFit/>
          </a:bodyPr>
          <a:lstStyle/>
          <a:p>
            <a:r>
              <a:rPr lang="en-US" sz="1100" dirty="0">
                <a:latin typeface="Courier New" panose="02070309020205020404" pitchFamily="49" charset="0"/>
                <a:cs typeface="Courier New" panose="02070309020205020404" pitchFamily="49" charset="0"/>
              </a:rPr>
              <a:t>s</a:t>
            </a:r>
            <a:r>
              <a:rPr lang="en-US" sz="1100" dirty="0" smtClean="0">
                <a:latin typeface="Courier New" panose="02070309020205020404" pitchFamily="49" charset="0"/>
                <a:cs typeface="Courier New" panose="02070309020205020404" pitchFamily="49" charset="0"/>
              </a:rPr>
              <a:t>elect ?friend ?name where {</a:t>
            </a:r>
          </a:p>
          <a:p>
            <a:r>
              <a:rPr lang="en-US" sz="1100" dirty="0" smtClean="0">
                <a:latin typeface="Courier New" panose="02070309020205020404" pitchFamily="49" charset="0"/>
                <a:cs typeface="Courier New" panose="02070309020205020404" pitchFamily="49" charset="0"/>
              </a:rPr>
              <a:t>  &lt;</a:t>
            </a:r>
            <a:r>
              <a:rPr lang="en-US" sz="1100" dirty="0" err="1" smtClean="0">
                <a:latin typeface="Courier New" panose="02070309020205020404" pitchFamily="49" charset="0"/>
                <a:cs typeface="Courier New" panose="02070309020205020404" pitchFamily="49" charset="0"/>
              </a:rPr>
              <a:t>john_doe</a:t>
            </a:r>
            <a:r>
              <a:rPr lang="en-US" sz="1100" dirty="0" smtClean="0">
                <a:latin typeface="Courier New" panose="02070309020205020404" pitchFamily="49" charset="0"/>
                <a:cs typeface="Courier New" panose="02070309020205020404" pitchFamily="49" charset="0"/>
              </a:rPr>
              <a:t>&gt; &lt;knows&gt; ?friend .</a:t>
            </a:r>
          </a:p>
          <a:p>
            <a:r>
              <a:rPr lang="en-US" sz="1100" dirty="0">
                <a:latin typeface="Courier New" panose="02070309020205020404" pitchFamily="49" charset="0"/>
                <a:cs typeface="Courier New" panose="02070309020205020404" pitchFamily="49" charset="0"/>
              </a:rPr>
              <a:t> </a:t>
            </a:r>
            <a:r>
              <a:rPr lang="en-US" sz="1100" dirty="0" smtClean="0">
                <a:latin typeface="Courier New" panose="02070309020205020404" pitchFamily="49" charset="0"/>
                <a:cs typeface="Courier New" panose="02070309020205020404" pitchFamily="49" charset="0"/>
              </a:rPr>
              <a:t> ?friend &lt;name&gt; ?name</a:t>
            </a:r>
          </a:p>
          <a:p>
            <a:r>
              <a:rPr lang="en-US" sz="1100" dirty="0" smtClean="0">
                <a:latin typeface="Courier New" panose="02070309020205020404" pitchFamily="49" charset="0"/>
                <a:cs typeface="Courier New" panose="02070309020205020404" pitchFamily="49" charset="0"/>
              </a:rPr>
              <a:t>}</a:t>
            </a:r>
            <a:endParaRPr lang="en-US" sz="1100" dirty="0">
              <a:latin typeface="Courier New" panose="02070309020205020404" pitchFamily="49" charset="0"/>
              <a:cs typeface="Courier New" panose="02070309020205020404" pitchFamily="49" charset="0"/>
            </a:endParaRPr>
          </a:p>
        </p:txBody>
      </p:sp>
      <p:graphicFrame>
        <p:nvGraphicFramePr>
          <p:cNvPr id="14" name="Table 13"/>
          <p:cNvGraphicFramePr>
            <a:graphicFrameLocks noGrp="1"/>
          </p:cNvGraphicFramePr>
          <p:nvPr>
            <p:extLst>
              <p:ext uri="{D42A27DB-BD31-4B8C-83A1-F6EECF244321}">
                <p14:modId xmlns:p14="http://schemas.microsoft.com/office/powerpoint/2010/main" val="4148809606"/>
              </p:ext>
            </p:extLst>
          </p:nvPr>
        </p:nvGraphicFramePr>
        <p:xfrm>
          <a:off x="6055576" y="5257800"/>
          <a:ext cx="2396162" cy="746760"/>
        </p:xfrm>
        <a:graphic>
          <a:graphicData uri="http://schemas.openxmlformats.org/drawingml/2006/table">
            <a:tbl>
              <a:tblPr bandRow="1">
                <a:tableStyleId>{5C22544A-7EE6-4342-B048-85BDC9FD1C3A}</a:tableStyleId>
              </a:tblPr>
              <a:tblGrid>
                <a:gridCol w="1198081"/>
                <a:gridCol w="1198081"/>
              </a:tblGrid>
              <a:tr h="259080">
                <a:tc>
                  <a:txBody>
                    <a:bodyPr/>
                    <a:lstStyle/>
                    <a:p>
                      <a:r>
                        <a:rPr lang="en-US" sz="1000" b="1" dirty="0" smtClean="0">
                          <a:latin typeface="Courier New" panose="02070309020205020404" pitchFamily="49" charset="0"/>
                          <a:cs typeface="Courier New" panose="02070309020205020404" pitchFamily="49" charset="0"/>
                        </a:rPr>
                        <a:t>?friend</a:t>
                      </a:r>
                      <a:endParaRPr lang="en-US" sz="1000" b="1"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b="1" dirty="0" smtClean="0">
                          <a:latin typeface="Courier New" panose="02070309020205020404" pitchFamily="49" charset="0"/>
                          <a:cs typeface="Courier New" panose="02070309020205020404" pitchFamily="49" charset="0"/>
                        </a:rPr>
                        <a:t>?name</a:t>
                      </a:r>
                      <a:endParaRPr lang="en-US" sz="1000" b="1"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1920">
                <a:tc>
                  <a:txBody>
                    <a:bodyPr/>
                    <a:lstStyle/>
                    <a:p>
                      <a:r>
                        <a:rPr lang="en-US" sz="1000" dirty="0" smtClean="0">
                          <a:latin typeface="Courier New" panose="02070309020205020404" pitchFamily="49" charset="0"/>
                          <a:cs typeface="Courier New" panose="02070309020205020404" pitchFamily="49" charset="0"/>
                        </a:rPr>
                        <a:t>&lt;</a:t>
                      </a:r>
                      <a:r>
                        <a:rPr lang="en-US" sz="1000" dirty="0" err="1" smtClean="0">
                          <a:latin typeface="Courier New" panose="02070309020205020404" pitchFamily="49" charset="0"/>
                          <a:cs typeface="Courier New" panose="02070309020205020404" pitchFamily="49" charset="0"/>
                        </a:rPr>
                        <a:t>jack_lee</a:t>
                      </a:r>
                      <a:r>
                        <a:rPr lang="en-US" sz="1000" dirty="0" smtClean="0">
                          <a:latin typeface="Courier New" panose="02070309020205020404" pitchFamily="49" charset="0"/>
                          <a:cs typeface="Courier New" panose="02070309020205020404" pitchFamily="49" charset="0"/>
                        </a:rPr>
                        <a:t>&gt;</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dirty="0" smtClean="0">
                          <a:latin typeface="Courier New" panose="02070309020205020404" pitchFamily="49" charset="0"/>
                          <a:cs typeface="Courier New" panose="02070309020205020404" pitchFamily="49" charset="0"/>
                        </a:rPr>
                        <a:t>Jack Lee</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1920">
                <a:tc>
                  <a:txBody>
                    <a:bodyPr/>
                    <a:lstStyle/>
                    <a:p>
                      <a:r>
                        <a:rPr lang="en-US" sz="1000" dirty="0" smtClean="0">
                          <a:latin typeface="Courier New" panose="02070309020205020404" pitchFamily="49" charset="0"/>
                          <a:cs typeface="Courier New" panose="02070309020205020404" pitchFamily="49" charset="0"/>
                        </a:rPr>
                        <a:t>&lt;</a:t>
                      </a:r>
                      <a:r>
                        <a:rPr lang="en-US" sz="1000" dirty="0" err="1" smtClean="0">
                          <a:latin typeface="Courier New" panose="02070309020205020404" pitchFamily="49" charset="0"/>
                          <a:cs typeface="Courier New" panose="02070309020205020404" pitchFamily="49" charset="0"/>
                        </a:rPr>
                        <a:t>jane_smith</a:t>
                      </a:r>
                      <a:r>
                        <a:rPr lang="en-US" sz="1000" dirty="0" smtClean="0">
                          <a:latin typeface="Courier New" panose="02070309020205020404" pitchFamily="49" charset="0"/>
                          <a:cs typeface="Courier New" panose="02070309020205020404" pitchFamily="49" charset="0"/>
                        </a:rPr>
                        <a:t>&gt;</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dirty="0" smtClean="0">
                          <a:latin typeface="Courier New" panose="02070309020205020404" pitchFamily="49" charset="0"/>
                          <a:cs typeface="Courier New" panose="02070309020205020404" pitchFamily="49" charset="0"/>
                        </a:rPr>
                        <a:t>Jane</a:t>
                      </a:r>
                      <a:r>
                        <a:rPr lang="en-US" sz="1000" baseline="0" dirty="0" smtClean="0">
                          <a:latin typeface="Courier New" panose="02070309020205020404" pitchFamily="49" charset="0"/>
                          <a:cs typeface="Courier New" panose="02070309020205020404" pitchFamily="49" charset="0"/>
                        </a:rPr>
                        <a:t> Smith</a:t>
                      </a:r>
                      <a:endParaRPr lang="en-US" sz="1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15" name="TextBox 14"/>
          <p:cNvSpPr txBox="1"/>
          <p:nvPr/>
        </p:nvSpPr>
        <p:spPr>
          <a:xfrm>
            <a:off x="5960133" y="3886199"/>
            <a:ext cx="2802866" cy="461665"/>
          </a:xfrm>
          <a:prstGeom prst="rect">
            <a:avLst/>
          </a:prstGeom>
          <a:noFill/>
        </p:spPr>
        <p:txBody>
          <a:bodyPr wrap="square" rtlCol="0">
            <a:spAutoFit/>
          </a:bodyPr>
          <a:lstStyle/>
          <a:p>
            <a:r>
              <a:rPr lang="en-US" sz="1200" dirty="0" smtClean="0"/>
              <a:t>3. Query: show the name of friends of “John Doe”:</a:t>
            </a:r>
            <a:endParaRPr lang="en-US" sz="1200" dirty="0"/>
          </a:p>
        </p:txBody>
      </p:sp>
    </p:spTree>
    <p:extLst>
      <p:ext uri="{BB962C8B-B14F-4D97-AF65-F5344CB8AC3E}">
        <p14:creationId xmlns:p14="http://schemas.microsoft.com/office/powerpoint/2010/main" val="356412536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Goal</a:t>
            </a:r>
            <a:endParaRPr lang="en-US" dirty="0"/>
          </a:p>
        </p:txBody>
      </p:sp>
      <p:sp>
        <p:nvSpPr>
          <p:cNvPr id="3" name="Content Placeholder 2"/>
          <p:cNvSpPr>
            <a:spLocks noGrp="1"/>
          </p:cNvSpPr>
          <p:nvPr>
            <p:ph idx="1"/>
          </p:nvPr>
        </p:nvSpPr>
        <p:spPr/>
        <p:txBody>
          <a:bodyPr>
            <a:normAutofit/>
          </a:bodyPr>
          <a:lstStyle/>
          <a:p>
            <a:r>
              <a:rPr lang="en-US" dirty="0" smtClean="0"/>
              <a:t>Design an index to efficiently query point-based spatial data (POIs)</a:t>
            </a:r>
          </a:p>
          <a:p>
            <a:pPr lvl="1"/>
            <a:r>
              <a:rPr lang="en-US" dirty="0" smtClean="0"/>
              <a:t>Encoding coordinates using Hilbert Space Filling Curve (HSFC)</a:t>
            </a:r>
          </a:p>
          <a:p>
            <a:pPr lvl="1"/>
            <a:r>
              <a:rPr lang="en-US" dirty="0" smtClean="0"/>
              <a:t>Use aggressive index</a:t>
            </a:r>
          </a:p>
          <a:p>
            <a:r>
              <a:rPr lang="en-US" dirty="0" smtClean="0"/>
              <a:t>Implement </a:t>
            </a:r>
            <a:r>
              <a:rPr lang="en-US" dirty="0" smtClean="0"/>
              <a:t>spatial SPARQL filters</a:t>
            </a:r>
          </a:p>
          <a:p>
            <a:pPr lvl="1"/>
            <a:r>
              <a:rPr lang="en-US" dirty="0" smtClean="0"/>
              <a:t>Range query</a:t>
            </a:r>
          </a:p>
          <a:p>
            <a:pPr lvl="1"/>
            <a:r>
              <a:rPr lang="en-US" dirty="0" smtClean="0"/>
              <a:t>K nearest neighbor </a:t>
            </a:r>
            <a:r>
              <a:rPr lang="en-US" dirty="0"/>
              <a:t>(</a:t>
            </a:r>
            <a:r>
              <a:rPr lang="en-US" dirty="0" err="1" smtClean="0"/>
              <a:t>kNN</a:t>
            </a:r>
            <a:r>
              <a:rPr lang="en-US" dirty="0" smtClean="0"/>
              <a:t>) query</a:t>
            </a:r>
            <a:endParaRPr lang="en-US" dirty="0"/>
          </a:p>
        </p:txBody>
      </p:sp>
    </p:spTree>
    <p:extLst>
      <p:ext uri="{BB962C8B-B14F-4D97-AF65-F5344CB8AC3E}">
        <p14:creationId xmlns:p14="http://schemas.microsoft.com/office/powerpoint/2010/main" val="639835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048000" y="2667000"/>
            <a:ext cx="609600" cy="25908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200" b="1" dirty="0" smtClean="0">
                <a:solidFill>
                  <a:schemeClr val="tx1"/>
                </a:solidFill>
              </a:rPr>
              <a:t>Maxi-</a:t>
            </a:r>
            <a:r>
              <a:rPr lang="en-US" sz="1200" b="1" dirty="0" err="1" smtClean="0">
                <a:solidFill>
                  <a:schemeClr val="tx1"/>
                </a:solidFill>
              </a:rPr>
              <a:t>mize</a:t>
            </a:r>
            <a:endParaRPr lang="en-US" sz="1200" b="1" dirty="0">
              <a:solidFill>
                <a:schemeClr val="tx1"/>
              </a:solidFill>
            </a:endParaRPr>
          </a:p>
        </p:txBody>
      </p:sp>
      <p:sp>
        <p:nvSpPr>
          <p:cNvPr id="8" name="Rectangle 7"/>
          <p:cNvSpPr/>
          <p:nvPr/>
        </p:nvSpPr>
        <p:spPr>
          <a:xfrm>
            <a:off x="1828800" y="2667000"/>
            <a:ext cx="1219200" cy="2438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200" b="1" dirty="0" smtClean="0">
                <a:solidFill>
                  <a:schemeClr val="tx1"/>
                </a:solidFill>
              </a:rPr>
              <a:t>Minimize</a:t>
            </a:r>
            <a:endParaRPr lang="en-US" sz="1200" b="1" dirty="0">
              <a:solidFill>
                <a:schemeClr val="tx1"/>
              </a:solidFill>
            </a:endParaRPr>
          </a:p>
        </p:txBody>
      </p:sp>
      <p:sp>
        <p:nvSpPr>
          <p:cNvPr id="2" name="Title 1"/>
          <p:cNvSpPr>
            <a:spLocks noGrp="1"/>
          </p:cNvSpPr>
          <p:nvPr>
            <p:ph type="title"/>
          </p:nvPr>
        </p:nvSpPr>
        <p:spPr/>
        <p:txBody>
          <a:bodyPr/>
          <a:lstStyle/>
          <a:p>
            <a:r>
              <a:rPr lang="en-US" dirty="0" smtClean="0"/>
              <a:t>Multi-Dimensional Skyline</a:t>
            </a:r>
            <a:endParaRPr lang="en-US" dirty="0"/>
          </a:p>
        </p:txBody>
      </p:sp>
      <p:sp>
        <p:nvSpPr>
          <p:cNvPr id="3" name="Content Placeholder 2"/>
          <p:cNvSpPr>
            <a:spLocks noGrp="1"/>
          </p:cNvSpPr>
          <p:nvPr>
            <p:ph idx="1"/>
          </p:nvPr>
        </p:nvSpPr>
        <p:spPr>
          <a:xfrm>
            <a:off x="457200" y="1600201"/>
            <a:ext cx="8229600" cy="914400"/>
          </a:xfrm>
        </p:spPr>
        <p:txBody>
          <a:bodyPr/>
          <a:lstStyle/>
          <a:p>
            <a:r>
              <a:rPr lang="en-US" dirty="0" smtClean="0"/>
              <a:t>Stock data</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990947470"/>
              </p:ext>
            </p:extLst>
          </p:nvPr>
        </p:nvGraphicFramePr>
        <p:xfrm>
          <a:off x="1219200" y="2682929"/>
          <a:ext cx="2438400" cy="2095500"/>
        </p:xfrm>
        <a:graphic>
          <a:graphicData uri="http://schemas.openxmlformats.org/drawingml/2006/table">
            <a:tbl>
              <a:tblPr/>
              <a:tblGrid>
                <a:gridCol w="609600"/>
                <a:gridCol w="609600"/>
                <a:gridCol w="609600"/>
                <a:gridCol w="609600"/>
              </a:tblGrid>
              <a:tr h="190500">
                <a:tc>
                  <a:txBody>
                    <a:bodyPr/>
                    <a:lstStyle/>
                    <a:p>
                      <a:pPr algn="ctr" fontAlgn="b"/>
                      <a:r>
                        <a:rPr lang="en-US" sz="1100" b="1" i="0" u="none" strike="noStrike" dirty="0">
                          <a:solidFill>
                            <a:srgbClr val="000000"/>
                          </a:solidFill>
                          <a:effectLst/>
                          <a:latin typeface="Calibri"/>
                        </a:rPr>
                        <a:t>Symbol</a:t>
                      </a:r>
                    </a:p>
                  </a:txBody>
                  <a:tcPr marL="9525" marR="9525" marT="9525" marB="0" anchor="ctr">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solidFill>
                      <a:srgbClr val="F2F2F2"/>
                    </a:solidFill>
                  </a:tcPr>
                </a:tc>
                <a:tc>
                  <a:txBody>
                    <a:bodyPr/>
                    <a:lstStyle/>
                    <a:p>
                      <a:pPr algn="ctr" fontAlgn="b"/>
                      <a:r>
                        <a:rPr lang="en-US" sz="1100" b="1" i="0" u="none" strike="noStrike" dirty="0" smtClean="0">
                          <a:solidFill>
                            <a:srgbClr val="000000"/>
                          </a:solidFill>
                          <a:effectLst/>
                          <a:latin typeface="Calibri"/>
                        </a:rPr>
                        <a:t>Price ($)</a:t>
                      </a:r>
                      <a:endParaRPr lang="en-US" sz="1100" b="1" i="0" u="none" strike="noStrike" dirty="0">
                        <a:solidFill>
                          <a:srgbClr val="000000"/>
                        </a:solidFill>
                        <a:effectLst/>
                        <a:latin typeface="Calibri"/>
                      </a:endParaRPr>
                    </a:p>
                  </a:txBody>
                  <a:tcPr marL="9525" marR="9525" marT="9525" marB="0" anchor="ctr">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solidFill>
                      <a:srgbClr val="F2F2F2"/>
                    </a:solidFill>
                  </a:tcPr>
                </a:tc>
                <a:tc>
                  <a:txBody>
                    <a:bodyPr/>
                    <a:lstStyle/>
                    <a:p>
                      <a:pPr algn="ctr" fontAlgn="b"/>
                      <a:r>
                        <a:rPr lang="en-US" sz="1100" b="1" i="0" u="none" strike="noStrike" dirty="0">
                          <a:solidFill>
                            <a:srgbClr val="000000"/>
                          </a:solidFill>
                          <a:effectLst/>
                          <a:latin typeface="Calibri"/>
                        </a:rPr>
                        <a:t>P/E</a:t>
                      </a:r>
                    </a:p>
                  </a:txBody>
                  <a:tcPr marL="9525" marR="9525" marT="9525" marB="0" anchor="ctr">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solidFill>
                      <a:srgbClr val="F2F2F2"/>
                    </a:solidFill>
                  </a:tcPr>
                </a:tc>
                <a:tc>
                  <a:txBody>
                    <a:bodyPr/>
                    <a:lstStyle/>
                    <a:p>
                      <a:pPr algn="ctr" fontAlgn="b"/>
                      <a:r>
                        <a:rPr lang="en-US" sz="1100" b="1" i="0" u="none" strike="noStrike" dirty="0" smtClean="0">
                          <a:solidFill>
                            <a:srgbClr val="000000"/>
                          </a:solidFill>
                          <a:effectLst/>
                          <a:latin typeface="Calibri"/>
                        </a:rPr>
                        <a:t>Yield (%)</a:t>
                      </a:r>
                      <a:endParaRPr lang="en-US" sz="1100" b="1" i="0" u="none" strike="noStrike" dirty="0">
                        <a:solidFill>
                          <a:srgbClr val="000000"/>
                        </a:solidFill>
                        <a:effectLst/>
                        <a:latin typeface="Calibri"/>
                      </a:endParaRPr>
                    </a:p>
                  </a:txBody>
                  <a:tcPr marL="9525" marR="9525" marT="9525" marB="0" anchor="ctr">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solidFill>
                      <a:srgbClr val="F2F2F2"/>
                    </a:solidFill>
                  </a:tcPr>
                </a:tc>
              </a:tr>
              <a:tr h="190500">
                <a:tc>
                  <a:txBody>
                    <a:bodyPr/>
                    <a:lstStyle/>
                    <a:p>
                      <a:pPr algn="ctr" fontAlgn="b"/>
                      <a:r>
                        <a:rPr lang="en-US" sz="1100" b="0" i="0" u="none" strike="noStrike">
                          <a:solidFill>
                            <a:srgbClr val="000000"/>
                          </a:solidFill>
                          <a:effectLst/>
                          <a:latin typeface="Calibri"/>
                        </a:rPr>
                        <a:t>a</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0</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5</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b</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4</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c</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4</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d</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0</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e</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3</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0</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f</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3</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3</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0</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g</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4</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3</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0</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h</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4</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2</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3</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i</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7</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1</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4</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r h="190500">
                <a:tc>
                  <a:txBody>
                    <a:bodyPr/>
                    <a:lstStyle/>
                    <a:p>
                      <a:pPr algn="ctr" fontAlgn="b"/>
                      <a:r>
                        <a:rPr lang="en-US" sz="1100" b="0" i="0" u="none" strike="noStrike">
                          <a:solidFill>
                            <a:srgbClr val="000000"/>
                          </a:solidFill>
                          <a:effectLst/>
                          <a:latin typeface="Calibri"/>
                        </a:rPr>
                        <a:t>j</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a:rPr>
                        <a:t>5</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a:rPr>
                        <a:t>4</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a:rPr>
                        <a:t>0</a:t>
                      </a:r>
                    </a:p>
                  </a:txBody>
                  <a:tcPr marL="9525" marR="9525" marT="9525" marB="0" anchor="b">
                    <a:lnL w="6350" cap="flat" cmpd="sng" algn="ctr">
                      <a:solidFill>
                        <a:srgbClr val="595959"/>
                      </a:solidFill>
                      <a:prstDash val="solid"/>
                      <a:round/>
                      <a:headEnd type="none" w="med" len="med"/>
                      <a:tailEnd type="none" w="med" len="med"/>
                    </a:lnL>
                    <a:lnR w="6350" cap="flat" cmpd="sng" algn="ctr">
                      <a:solidFill>
                        <a:srgbClr val="595959"/>
                      </a:solidFill>
                      <a:prstDash val="solid"/>
                      <a:round/>
                      <a:headEnd type="none" w="med" len="med"/>
                      <a:tailEnd type="none" w="med" len="med"/>
                    </a:lnR>
                    <a:lnT w="6350" cap="flat" cmpd="sng" algn="ctr">
                      <a:solidFill>
                        <a:srgbClr val="595959"/>
                      </a:solidFill>
                      <a:prstDash val="solid"/>
                      <a:round/>
                      <a:headEnd type="none" w="med" len="med"/>
                      <a:tailEnd type="none" w="med" len="med"/>
                    </a:lnT>
                    <a:lnB w="6350" cap="flat" cmpd="sng" algn="ctr">
                      <a:solidFill>
                        <a:srgbClr val="595959"/>
                      </a:solidFill>
                      <a:prstDash val="solid"/>
                      <a:round/>
                      <a:headEnd type="none" w="med" len="med"/>
                      <a:tailEnd type="none" w="med" len="med"/>
                    </a:lnB>
                  </a:tcPr>
                </a:tc>
              </a:tr>
            </a:tbl>
          </a:graphicData>
        </a:graphic>
      </p:graphicFrame>
      <p:sp>
        <p:nvSpPr>
          <p:cNvPr id="5" name="Right Arrow 4"/>
          <p:cNvSpPr/>
          <p:nvPr/>
        </p:nvSpPr>
        <p:spPr>
          <a:xfrm>
            <a:off x="4147455" y="3546012"/>
            <a:ext cx="653143" cy="184667"/>
          </a:xfrm>
          <a:prstGeom prst="right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599" y="2171290"/>
            <a:ext cx="2867425" cy="293411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598" y="2171290"/>
            <a:ext cx="2867425" cy="2934110"/>
          </a:xfrm>
          <a:prstGeom prst="rect">
            <a:avLst/>
          </a:prstGeom>
        </p:spPr>
      </p:pic>
    </p:spTree>
    <p:extLst>
      <p:ext uri="{BB962C8B-B14F-4D97-AF65-F5344CB8AC3E}">
        <p14:creationId xmlns:p14="http://schemas.microsoft.com/office/powerpoint/2010/main" val="37388144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3" grpId="0" build="p"/>
      <p:bldP spid="5"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Preprocessing</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429388335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Encoding and Indexing</a:t>
            </a:r>
            <a:endParaRPr lang="en-US" dirty="0"/>
          </a:p>
        </p:txBody>
      </p:sp>
      <p:sp>
        <p:nvSpPr>
          <p:cNvPr id="3" name="Content Placeholder 2"/>
          <p:cNvSpPr>
            <a:spLocks noGrp="1"/>
          </p:cNvSpPr>
          <p:nvPr>
            <p:ph idx="1"/>
          </p:nvPr>
        </p:nvSpPr>
        <p:spPr/>
        <p:txBody>
          <a:bodyPr>
            <a:normAutofit fontScale="92500"/>
          </a:bodyPr>
          <a:lstStyle/>
          <a:p>
            <a:r>
              <a:rPr lang="en-US" dirty="0" smtClean="0"/>
              <a:t>Encode POIs with Hilbert Space Filling Curve (SFC)</a:t>
            </a:r>
          </a:p>
          <a:p>
            <a:pPr lvl="1"/>
            <a:r>
              <a:rPr lang="en-US" dirty="0" smtClean="0"/>
              <a:t>Maintain spatial locality</a:t>
            </a:r>
          </a:p>
          <a:p>
            <a:pPr lvl="1"/>
            <a:r>
              <a:rPr lang="en-US" dirty="0" smtClean="0"/>
              <a:t>Augment RDF data with additional statement for the SFC encoding</a:t>
            </a:r>
          </a:p>
          <a:p>
            <a:r>
              <a:rPr lang="en-US" dirty="0" smtClean="0"/>
              <a:t>Hash long strings into integer</a:t>
            </a:r>
          </a:p>
          <a:p>
            <a:r>
              <a:rPr lang="en-US" dirty="0" smtClean="0"/>
              <a:t>Index all data with </a:t>
            </a:r>
            <a:r>
              <a:rPr lang="en-US" dirty="0" smtClean="0"/>
              <a:t>6 </a:t>
            </a:r>
            <a:r>
              <a:rPr lang="en-US" dirty="0" smtClean="0"/>
              <a:t>indexes </a:t>
            </a:r>
          </a:p>
          <a:p>
            <a:pPr lvl="1"/>
            <a:r>
              <a:rPr lang="en-US" dirty="0" smtClean="0"/>
              <a:t>SPO, SOP, PSO, POS, OSP, OPS</a:t>
            </a:r>
          </a:p>
          <a:p>
            <a:pPr lvl="1"/>
            <a:r>
              <a:rPr lang="en-US" dirty="0" smtClean="0"/>
              <a:t>This </a:t>
            </a:r>
            <a:r>
              <a:rPr lang="en-US" dirty="0" smtClean="0"/>
              <a:t>gives us fast SPARQL </a:t>
            </a:r>
            <a:r>
              <a:rPr lang="en-US" dirty="0" smtClean="0"/>
              <a:t>evaluation</a:t>
            </a:r>
          </a:p>
          <a:p>
            <a:pPr marL="342900" lvl="1" indent="-342900">
              <a:buFont typeface="Arial" pitchFamily="34" charset="0"/>
              <a:buChar char="•"/>
            </a:pPr>
            <a:r>
              <a:rPr lang="en-US" dirty="0"/>
              <a:t>Reverse dictionary: translate integer back to string</a:t>
            </a:r>
          </a:p>
          <a:p>
            <a:endParaRPr lang="en-US" dirty="0"/>
          </a:p>
        </p:txBody>
      </p:sp>
    </p:spTree>
    <p:extLst>
      <p:ext uri="{BB962C8B-B14F-4D97-AF65-F5344CB8AC3E}">
        <p14:creationId xmlns:p14="http://schemas.microsoft.com/office/powerpoint/2010/main" val="195984651"/>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a:t>
            </a:r>
            <a:endParaRPr lang="en-US" dirty="0"/>
          </a:p>
        </p:txBody>
      </p:sp>
      <p:pic>
        <p:nvPicPr>
          <p:cNvPr id="4" name="Content Placeholder 3"/>
          <p:cNvPicPr>
            <a:picLocks noGrp="1" noChangeAspect="1"/>
          </p:cNvPicPr>
          <p:nvPr>
            <p:ph idx="1"/>
          </p:nvPr>
        </p:nvPicPr>
        <p:blipFill rotWithShape="1">
          <a:blip r:embed="rId2"/>
          <a:srcRect l="6730" t="30305" r="5378" b="14136"/>
          <a:stretch/>
        </p:blipFill>
        <p:spPr>
          <a:xfrm>
            <a:off x="969818" y="1417638"/>
            <a:ext cx="7204364" cy="3657600"/>
          </a:xfrm>
          <a:prstGeom prst="rect">
            <a:avLst/>
          </a:prstGeom>
        </p:spPr>
      </p:pic>
    </p:spTree>
    <p:extLst>
      <p:ext uri="{BB962C8B-B14F-4D97-AF65-F5344CB8AC3E}">
        <p14:creationId xmlns:p14="http://schemas.microsoft.com/office/powerpoint/2010/main" val="1835172113"/>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Example</a:t>
            </a:r>
            <a:endParaRPr lang="en-US" dirty="0"/>
          </a:p>
        </p:txBody>
      </p:sp>
      <p:sp>
        <p:nvSpPr>
          <p:cNvPr id="3" name="Content Placeholder 2"/>
          <p:cNvSpPr>
            <a:spLocks noGrp="1"/>
          </p:cNvSpPr>
          <p:nvPr>
            <p:ph idx="1"/>
          </p:nvPr>
        </p:nvSpPr>
        <p:spPr>
          <a:xfrm>
            <a:off x="228600" y="1600200"/>
            <a:ext cx="8686800" cy="4525963"/>
          </a:xfrm>
        </p:spPr>
        <p:txBody>
          <a:bodyPr>
            <a:normAutofit/>
          </a:bodyPr>
          <a:lstStyle/>
          <a:p>
            <a:pPr marL="0" indent="0">
              <a:buNone/>
            </a:pPr>
            <a:r>
              <a:rPr lang="en-US" sz="1800" dirty="0">
                <a:latin typeface="Courier New" panose="02070309020205020404" pitchFamily="49" charset="0"/>
                <a:cs typeface="Courier New" panose="02070309020205020404" pitchFamily="49" charset="0"/>
              </a:rPr>
              <a:t>gstore:Point738330640 </a:t>
            </a:r>
            <a:r>
              <a:rPr lang="en-US" sz="1800" dirty="0" err="1">
                <a:latin typeface="Courier New" panose="02070309020205020404" pitchFamily="49" charset="0"/>
                <a:cs typeface="Courier New" panose="02070309020205020404" pitchFamily="49" charset="0"/>
              </a:rPr>
              <a:t>gml:amenity</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restaurant"</a:t>
            </a:r>
            <a:endParaRPr lang="en-US" sz="1800" dirty="0">
              <a:latin typeface="Courier New" panose="02070309020205020404" pitchFamily="49" charset="0"/>
              <a:cs typeface="Courier New" panose="02070309020205020404" pitchFamily="49" charset="0"/>
            </a:endParaRPr>
          </a:p>
          <a:p>
            <a:pPr marL="0" indent="0">
              <a:buNone/>
            </a:pPr>
            <a:r>
              <a:rPr lang="en-US" sz="1800" dirty="0" smtClean="0">
                <a:latin typeface="Courier New" panose="02070309020205020404" pitchFamily="49" charset="0"/>
                <a:cs typeface="Courier New" panose="02070309020205020404" pitchFamily="49" charset="0"/>
              </a:rPr>
              <a:t>gstore:Point738330640 </a:t>
            </a:r>
            <a:r>
              <a:rPr lang="en-US" sz="1800" dirty="0" err="1">
                <a:latin typeface="Courier New" panose="02070309020205020404" pitchFamily="49" charset="0"/>
                <a:cs typeface="Courier New" panose="02070309020205020404" pitchFamily="49" charset="0"/>
              </a:rPr>
              <a:t>gml:cuisine</a:t>
            </a:r>
            <a:r>
              <a:rPr lang="en-US" sz="1800" dirty="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american</a:t>
            </a:r>
            <a:r>
              <a:rPr lang="en-US" sz="1800" dirty="0" smtClean="0">
                <a:latin typeface="Courier New" panose="02070309020205020404" pitchFamily="49" charset="0"/>
                <a:cs typeface="Courier New" panose="02070309020205020404" pitchFamily="49" charset="0"/>
              </a:rPr>
              <a:t>"</a:t>
            </a:r>
            <a:endParaRPr lang="en-US" sz="1800" dirty="0">
              <a:latin typeface="Courier New" panose="02070309020205020404" pitchFamily="49" charset="0"/>
              <a:cs typeface="Courier New" panose="02070309020205020404" pitchFamily="49" charset="0"/>
            </a:endParaRPr>
          </a:p>
          <a:p>
            <a:pPr marL="0" indent="0">
              <a:buNone/>
            </a:pPr>
            <a:r>
              <a:rPr lang="en-US" sz="1800" dirty="0" smtClean="0">
                <a:latin typeface="Courier New" panose="02070309020205020404" pitchFamily="49" charset="0"/>
                <a:cs typeface="Courier New" panose="02070309020205020404" pitchFamily="49" charset="0"/>
              </a:rPr>
              <a:t>gstore:Point738330640 </a:t>
            </a:r>
            <a:r>
              <a:rPr lang="en-US" sz="1800" dirty="0" err="1">
                <a:latin typeface="Courier New" panose="02070309020205020404" pitchFamily="49" charset="0"/>
                <a:cs typeface="Courier New" panose="02070309020205020404" pitchFamily="49" charset="0"/>
              </a:rPr>
              <a:t>gml:name</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r>
              <a:rPr lang="en-US" sz="1800" dirty="0">
                <a:latin typeface="Courier New" panose="02070309020205020404" pitchFamily="49" charset="0"/>
                <a:cs typeface="Courier New" panose="02070309020205020404" pitchFamily="49" charset="0"/>
              </a:rPr>
              <a:t>Colonial Kitchen"</a:t>
            </a:r>
          </a:p>
          <a:p>
            <a:pPr marL="0" indent="0">
              <a:buNone/>
            </a:pPr>
            <a:r>
              <a:rPr lang="fr-FR" sz="1800" dirty="0" smtClean="0">
                <a:latin typeface="Courier New" panose="02070309020205020404" pitchFamily="49" charset="0"/>
                <a:cs typeface="Courier New" panose="02070309020205020404" pitchFamily="49" charset="0"/>
              </a:rPr>
              <a:t>gstore:Point738330640 </a:t>
            </a:r>
            <a:r>
              <a:rPr lang="fr-FR" sz="1800" dirty="0" err="1">
                <a:latin typeface="Courier New" panose="02070309020205020404" pitchFamily="49" charset="0"/>
                <a:cs typeface="Courier New" panose="02070309020205020404" pitchFamily="49" charset="0"/>
              </a:rPr>
              <a:t>gml:pos</a:t>
            </a:r>
            <a:r>
              <a:rPr lang="fr-FR" sz="1800" dirty="0">
                <a:latin typeface="Courier New" panose="02070309020205020404" pitchFamily="49" charset="0"/>
                <a:cs typeface="Courier New" panose="02070309020205020404" pitchFamily="49" charset="0"/>
              </a:rPr>
              <a:t> </a:t>
            </a:r>
            <a:r>
              <a:rPr lang="fr-FR" sz="1800" dirty="0" smtClean="0">
                <a:latin typeface="Courier New" panose="02070309020205020404" pitchFamily="49" charset="0"/>
                <a:cs typeface="Courier New" panose="02070309020205020404" pitchFamily="49" charset="0"/>
              </a:rPr>
              <a:t>    "</a:t>
            </a:r>
            <a:r>
              <a:rPr lang="fr-FR" sz="1800" dirty="0">
                <a:latin typeface="Courier New" panose="02070309020205020404" pitchFamily="49" charset="0"/>
                <a:cs typeface="Courier New" panose="02070309020205020404" pitchFamily="49" charset="0"/>
              </a:rPr>
              <a:t>34.1135498 -118.1235345"</a:t>
            </a:r>
          </a:p>
          <a:p>
            <a:pPr marL="0" indent="0">
              <a:buNone/>
            </a:pPr>
            <a:r>
              <a:rPr lang="en-US" sz="1800" dirty="0" smtClean="0">
                <a:latin typeface="Courier New" panose="02070309020205020404" pitchFamily="49" charset="0"/>
                <a:cs typeface="Courier New" panose="02070309020205020404" pitchFamily="49" charset="0"/>
              </a:rPr>
              <a:t>gstore:Point738330640 </a:t>
            </a:r>
            <a:r>
              <a:rPr lang="en-US" sz="1800" dirty="0" err="1">
                <a:latin typeface="Courier New" panose="02070309020205020404" pitchFamily="49" charset="0"/>
                <a:cs typeface="Courier New" panose="02070309020205020404" pitchFamily="49" charset="0"/>
              </a:rPr>
              <a:t>gstore:Pos</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r>
              <a:rPr lang="en-US" sz="1800" dirty="0">
                <a:latin typeface="Courier New" panose="02070309020205020404" pitchFamily="49" charset="0"/>
                <a:cs typeface="Courier New" panose="02070309020205020404" pitchFamily="49" charset="0"/>
              </a:rPr>
              <a:t>208083"</a:t>
            </a:r>
          </a:p>
        </p:txBody>
      </p:sp>
    </p:spTree>
    <p:extLst>
      <p:ext uri="{BB962C8B-B14F-4D97-AF65-F5344CB8AC3E}">
        <p14:creationId xmlns:p14="http://schemas.microsoft.com/office/powerpoint/2010/main" val="3342637268"/>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Query Evaluation</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6785756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Filters</a:t>
            </a:r>
            <a:endParaRPr lang="en-US" dirty="0"/>
          </a:p>
        </p:txBody>
      </p:sp>
      <p:sp>
        <p:nvSpPr>
          <p:cNvPr id="3" name="Content Placeholder 2"/>
          <p:cNvSpPr>
            <a:spLocks noGrp="1"/>
          </p:cNvSpPr>
          <p:nvPr>
            <p:ph idx="1"/>
          </p:nvPr>
        </p:nvSpPr>
        <p:spPr/>
        <p:txBody>
          <a:bodyPr/>
          <a:lstStyle/>
          <a:p>
            <a:r>
              <a:rPr lang="en-US" dirty="0" smtClean="0"/>
              <a:t>Range Query</a:t>
            </a:r>
          </a:p>
          <a:p>
            <a:pPr lvl="1"/>
            <a:r>
              <a:rPr lang="en-US" dirty="0" smtClean="0"/>
              <a:t>Given a query point, q, and range of distance</a:t>
            </a:r>
          </a:p>
          <a:p>
            <a:pPr lvl="1"/>
            <a:r>
              <a:rPr lang="en-US" dirty="0" smtClean="0"/>
              <a:t>Find all POIs that are within the range of the query point</a:t>
            </a:r>
          </a:p>
          <a:p>
            <a:r>
              <a:rPr lang="en-US" dirty="0"/>
              <a:t>K</a:t>
            </a:r>
            <a:r>
              <a:rPr lang="en-US" dirty="0" smtClean="0"/>
              <a:t> Nearest </a:t>
            </a:r>
            <a:r>
              <a:rPr lang="en-US" dirty="0"/>
              <a:t>N</a:t>
            </a:r>
            <a:r>
              <a:rPr lang="en-US" dirty="0" smtClean="0"/>
              <a:t>eighbor Query (</a:t>
            </a:r>
            <a:r>
              <a:rPr lang="en-US" dirty="0" err="1" smtClean="0"/>
              <a:t>kNN</a:t>
            </a:r>
            <a:r>
              <a:rPr lang="en-US" dirty="0" smtClean="0"/>
              <a:t>)</a:t>
            </a:r>
          </a:p>
          <a:p>
            <a:pPr lvl="1"/>
            <a:r>
              <a:rPr lang="en-US" dirty="0" smtClean="0"/>
              <a:t>Given a query point, q, and an integer, k</a:t>
            </a:r>
          </a:p>
          <a:p>
            <a:pPr lvl="1"/>
            <a:r>
              <a:rPr lang="en-US" dirty="0" smtClean="0"/>
              <a:t>Find k POIs that are closest to q</a:t>
            </a:r>
            <a:endParaRPr lang="en-US" dirty="0"/>
          </a:p>
        </p:txBody>
      </p:sp>
    </p:spTree>
    <p:extLst>
      <p:ext uri="{BB962C8B-B14F-4D97-AF65-F5344CB8AC3E}">
        <p14:creationId xmlns:p14="http://schemas.microsoft.com/office/powerpoint/2010/main" val="97057180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Spatial Filters in SPARQL</a:t>
            </a:r>
            <a:endParaRPr lang="en-US" dirty="0"/>
          </a:p>
        </p:txBody>
      </p:sp>
      <p:sp>
        <p:nvSpPr>
          <p:cNvPr id="4" name="TextBox 3"/>
          <p:cNvSpPr txBox="1"/>
          <p:nvPr/>
        </p:nvSpPr>
        <p:spPr>
          <a:xfrm>
            <a:off x="381000" y="1775807"/>
            <a:ext cx="8001000" cy="2062103"/>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rtlCol="0">
            <a:spAutoFit/>
          </a:bodyPr>
          <a:lstStyle/>
          <a:p>
            <a:r>
              <a:rPr lang="en-US" sz="1600" dirty="0">
                <a:latin typeface="Courier New" panose="02070309020205020404" pitchFamily="49" charset="0"/>
                <a:cs typeface="Courier New" panose="02070309020205020404" pitchFamily="49" charset="0"/>
              </a:rPr>
              <a:t>SELECT ?</a:t>
            </a:r>
            <a:r>
              <a:rPr lang="en-US" sz="1600" dirty="0" smtClean="0">
                <a:latin typeface="Courier New" panose="02070309020205020404" pitchFamily="49" charset="0"/>
                <a:cs typeface="Courier New" panose="02070309020205020404" pitchFamily="49" charset="0"/>
              </a:rPr>
              <a:t>coordinates</a:t>
            </a:r>
          </a:p>
          <a:p>
            <a:r>
              <a:rPr lang="en-US" sz="1600" dirty="0" smtClean="0">
                <a:latin typeface="Courier New" panose="02070309020205020404" pitchFamily="49" charset="0"/>
                <a:cs typeface="Courier New" panose="02070309020205020404" pitchFamily="49" charset="0"/>
              </a:rPr>
              <a:t>WHERE </a:t>
            </a:r>
            <a:r>
              <a:rPr lang="en-US" sz="1600" dirty="0">
                <a:latin typeface="Courier New" panose="02070309020205020404" pitchFamily="49" charset="0"/>
                <a:cs typeface="Courier New" panose="02070309020205020404" pitchFamily="49" charset="0"/>
              </a:rPr>
              <a:t>{</a:t>
            </a:r>
          </a:p>
          <a:p>
            <a:r>
              <a:rPr lang="en-US" sz="1600" dirty="0" smtClean="0">
                <a:latin typeface="Courier New" panose="02070309020205020404" pitchFamily="49" charset="0"/>
                <a:cs typeface="Courier New" panose="02070309020205020404" pitchFamily="49" charset="0"/>
              </a:rPr>
              <a:t>  ?point a </a:t>
            </a:r>
            <a:r>
              <a:rPr lang="en-US" sz="1600" dirty="0">
                <a:latin typeface="Courier New" panose="02070309020205020404" pitchFamily="49" charset="0"/>
                <a:cs typeface="Courier New" panose="02070309020205020404" pitchFamily="49" charset="0"/>
              </a:rPr>
              <a:t>"Gas Station" .</a:t>
            </a:r>
          </a:p>
          <a:p>
            <a:r>
              <a:rPr lang="en-US" sz="1600" dirty="0" smtClean="0">
                <a:latin typeface="Courier New" panose="02070309020205020404" pitchFamily="49" charset="0"/>
                <a:cs typeface="Courier New" panose="02070309020205020404" pitchFamily="49" charset="0"/>
              </a:rPr>
              <a:t>  ?point </a:t>
            </a:r>
            <a:r>
              <a:rPr lang="en-US" sz="1600" dirty="0" err="1">
                <a:latin typeface="Courier New" panose="02070309020205020404" pitchFamily="49" charset="0"/>
                <a:cs typeface="Courier New" panose="02070309020205020404" pitchFamily="49" charset="0"/>
              </a:rPr>
              <a:t>gml:pos</a:t>
            </a:r>
            <a:r>
              <a:rPr lang="en-US" sz="1600" dirty="0">
                <a:latin typeface="Courier New" panose="02070309020205020404" pitchFamily="49" charset="0"/>
                <a:cs typeface="Courier New" panose="02070309020205020404" pitchFamily="49" charset="0"/>
              </a:rPr>
              <a:t> ?coordinates .</a:t>
            </a:r>
          </a:p>
          <a:p>
            <a:r>
              <a:rPr lang="en-US" sz="1600" dirty="0" smtClean="0">
                <a:latin typeface="Courier New" panose="02070309020205020404" pitchFamily="49" charset="0"/>
                <a:cs typeface="Courier New" panose="02070309020205020404" pitchFamily="49" charset="0"/>
              </a:rPr>
              <a:t>  FILTER(</a:t>
            </a:r>
            <a:r>
              <a:rPr lang="en-US" sz="1600" dirty="0" err="1" smtClean="0">
                <a:latin typeface="Courier New" panose="02070309020205020404" pitchFamily="49" charset="0"/>
                <a:cs typeface="Courier New" panose="02070309020205020404" pitchFamily="49" charset="0"/>
              </a:rPr>
              <a:t>gstore:range</a:t>
            </a:r>
            <a:r>
              <a:rPr lang="en-US" sz="1600" dirty="0">
                <a:latin typeface="Courier New" panose="02070309020205020404" pitchFamily="49" charset="0"/>
                <a:cs typeface="Courier New" panose="02070309020205020404" pitchFamily="49" charset="0"/>
              </a:rPr>
              <a:t>(?point, CURRENT_LOCATION, 10, "mile"))</a:t>
            </a:r>
          </a:p>
          <a:p>
            <a:r>
              <a:rPr lang="en-US" sz="1600" dirty="0" smtClean="0">
                <a:latin typeface="Courier New" panose="02070309020205020404" pitchFamily="49" charset="0"/>
                <a:cs typeface="Courier New" panose="02070309020205020404" pitchFamily="49" charset="0"/>
              </a:rPr>
              <a:t>  ?point </a:t>
            </a:r>
            <a:r>
              <a:rPr lang="en-US" sz="1600" dirty="0" err="1">
                <a:latin typeface="Courier New" panose="02070309020205020404" pitchFamily="49" charset="0"/>
                <a:cs typeface="Courier New" panose="02070309020205020404" pitchFamily="49" charset="0"/>
              </a:rPr>
              <a:t>gstore:gaspriceUSD</a:t>
            </a:r>
            <a:r>
              <a:rPr lang="en-US" sz="1600" dirty="0">
                <a:latin typeface="Courier New" panose="02070309020205020404" pitchFamily="49" charset="0"/>
                <a:cs typeface="Courier New" panose="02070309020205020404" pitchFamily="49" charset="0"/>
              </a:rPr>
              <a:t> ?price .</a:t>
            </a:r>
          </a:p>
          <a:p>
            <a:r>
              <a:rPr lang="en-US" sz="1600" dirty="0" smtClean="0">
                <a:latin typeface="Courier New" panose="02070309020205020404" pitchFamily="49" charset="0"/>
                <a:cs typeface="Courier New" panose="02070309020205020404" pitchFamily="49" charset="0"/>
              </a:rPr>
              <a:t>  FILTER(?</a:t>
            </a:r>
            <a:r>
              <a:rPr lang="en-US" sz="1600" dirty="0">
                <a:latin typeface="Courier New" panose="02070309020205020404" pitchFamily="49" charset="0"/>
                <a:cs typeface="Courier New" panose="02070309020205020404" pitchFamily="49" charset="0"/>
              </a:rPr>
              <a:t>price &lt; 3.00)</a:t>
            </a:r>
          </a:p>
          <a:p>
            <a:r>
              <a:rPr lang="en-US" sz="1600" dirty="0" smtClean="0">
                <a:latin typeface="Courier New" panose="02070309020205020404" pitchFamily="49" charset="0"/>
                <a:cs typeface="Courier New" panose="02070309020205020404" pitchFamily="49" charset="0"/>
              </a:rPr>
              <a:t>}</a:t>
            </a:r>
            <a:endParaRPr lang="en-US" sz="1600" dirty="0">
              <a:latin typeface="Courier New" panose="02070309020205020404" pitchFamily="49" charset="0"/>
              <a:cs typeface="Courier New" panose="02070309020205020404" pitchFamily="49" charset="0"/>
            </a:endParaRPr>
          </a:p>
        </p:txBody>
      </p:sp>
      <p:sp>
        <p:nvSpPr>
          <p:cNvPr id="5" name="TextBox 4"/>
          <p:cNvSpPr txBox="1"/>
          <p:nvPr/>
        </p:nvSpPr>
        <p:spPr>
          <a:xfrm>
            <a:off x="381000" y="1417638"/>
            <a:ext cx="1395767" cy="369332"/>
          </a:xfrm>
          <a:prstGeom prst="rect">
            <a:avLst/>
          </a:prstGeom>
          <a:noFill/>
        </p:spPr>
        <p:txBody>
          <a:bodyPr wrap="none" rtlCol="0">
            <a:spAutoFit/>
          </a:bodyPr>
          <a:lstStyle/>
          <a:p>
            <a:r>
              <a:rPr lang="en-US" dirty="0" smtClean="0"/>
              <a:t>Range Query</a:t>
            </a:r>
            <a:endParaRPr lang="en-US" dirty="0"/>
          </a:p>
        </p:txBody>
      </p:sp>
      <p:sp>
        <p:nvSpPr>
          <p:cNvPr id="6" name="TextBox 5"/>
          <p:cNvSpPr txBox="1"/>
          <p:nvPr/>
        </p:nvSpPr>
        <p:spPr>
          <a:xfrm>
            <a:off x="452176" y="4008873"/>
            <a:ext cx="1218154" cy="369332"/>
          </a:xfrm>
          <a:prstGeom prst="rect">
            <a:avLst/>
          </a:prstGeom>
          <a:noFill/>
        </p:spPr>
        <p:txBody>
          <a:bodyPr wrap="none" rtlCol="0">
            <a:spAutoFit/>
          </a:bodyPr>
          <a:lstStyle/>
          <a:p>
            <a:r>
              <a:rPr lang="en-US" dirty="0" err="1" smtClean="0"/>
              <a:t>kNN</a:t>
            </a:r>
            <a:r>
              <a:rPr lang="en-US" dirty="0" smtClean="0"/>
              <a:t> Query</a:t>
            </a:r>
            <a:endParaRPr lang="en-US" dirty="0"/>
          </a:p>
        </p:txBody>
      </p:sp>
      <p:sp>
        <p:nvSpPr>
          <p:cNvPr id="8" name="TextBox 7"/>
          <p:cNvSpPr txBox="1"/>
          <p:nvPr/>
        </p:nvSpPr>
        <p:spPr>
          <a:xfrm>
            <a:off x="452176" y="4378205"/>
            <a:ext cx="7929824" cy="1815882"/>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rtlCol="0">
            <a:spAutoFit/>
          </a:bodyPr>
          <a:lstStyle/>
          <a:p>
            <a:r>
              <a:rPr lang="en-US" sz="1600" dirty="0">
                <a:latin typeface="Courier New" panose="02070309020205020404" pitchFamily="49" charset="0"/>
                <a:cs typeface="Courier New" panose="02070309020205020404" pitchFamily="49" charset="0"/>
              </a:rPr>
              <a:t>SELECT ?</a:t>
            </a:r>
            <a:r>
              <a:rPr lang="en-US" sz="1600" dirty="0" smtClean="0">
                <a:latin typeface="Courier New" panose="02070309020205020404" pitchFamily="49" charset="0"/>
                <a:cs typeface="Courier New" panose="02070309020205020404" pitchFamily="49" charset="0"/>
              </a:rPr>
              <a:t>coordinates</a:t>
            </a: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WHERE </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 ?point </a:t>
            </a:r>
            <a:r>
              <a:rPr lang="en-US" sz="1600" dirty="0">
                <a:latin typeface="Courier New" panose="02070309020205020404" pitchFamily="49" charset="0"/>
                <a:cs typeface="Courier New" panose="02070309020205020404" pitchFamily="49" charset="0"/>
              </a:rPr>
              <a:t>a "Gas Station" .</a:t>
            </a:r>
          </a:p>
          <a:p>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 ?point </a:t>
            </a:r>
            <a:r>
              <a:rPr lang="en-US" sz="1600" dirty="0" err="1">
                <a:latin typeface="Courier New" panose="02070309020205020404" pitchFamily="49" charset="0"/>
                <a:cs typeface="Courier New" panose="02070309020205020404" pitchFamily="49" charset="0"/>
              </a:rPr>
              <a:t>gml:pos</a:t>
            </a:r>
            <a:r>
              <a:rPr lang="en-US" sz="1600" dirty="0">
                <a:latin typeface="Courier New" panose="02070309020205020404" pitchFamily="49" charset="0"/>
                <a:cs typeface="Courier New" panose="02070309020205020404" pitchFamily="49" charset="0"/>
              </a:rPr>
              <a:t> ?coordinates .</a:t>
            </a:r>
          </a:p>
          <a:p>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 FILTER(</a:t>
            </a:r>
            <a:r>
              <a:rPr lang="en-US" sz="1600" dirty="0" err="1" smtClean="0">
                <a:latin typeface="Courier New" panose="02070309020205020404" pitchFamily="49" charset="0"/>
                <a:cs typeface="Courier New" panose="02070309020205020404" pitchFamily="49" charset="0"/>
              </a:rPr>
              <a:t>gstore:NN</a:t>
            </a:r>
            <a:r>
              <a:rPr lang="en-US" sz="1600" dirty="0">
                <a:latin typeface="Courier New" panose="02070309020205020404" pitchFamily="49" charset="0"/>
                <a:cs typeface="Courier New" panose="02070309020205020404" pitchFamily="49" charset="0"/>
              </a:rPr>
              <a:t>(?point, CURRENT_LOCATION, k))</a:t>
            </a:r>
          </a:p>
          <a:p>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 ?point </a:t>
            </a:r>
            <a:r>
              <a:rPr lang="en-US" sz="1600" dirty="0" err="1">
                <a:latin typeface="Courier New" panose="02070309020205020404" pitchFamily="49" charset="0"/>
                <a:cs typeface="Courier New" panose="02070309020205020404" pitchFamily="49" charset="0"/>
              </a:rPr>
              <a:t>gstore:gaspriceUSD</a:t>
            </a:r>
            <a:r>
              <a:rPr lang="en-US" sz="1600" dirty="0">
                <a:latin typeface="Courier New" panose="02070309020205020404" pitchFamily="49" charset="0"/>
                <a:cs typeface="Courier New" panose="02070309020205020404" pitchFamily="49" charset="0"/>
              </a:rPr>
              <a:t> ?price .</a:t>
            </a:r>
          </a:p>
          <a:p>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 FILTER(?</a:t>
            </a:r>
            <a:r>
              <a:rPr lang="en-US" sz="1600" dirty="0">
                <a:latin typeface="Courier New" panose="02070309020205020404" pitchFamily="49" charset="0"/>
                <a:cs typeface="Courier New" panose="02070309020205020404" pitchFamily="49" charset="0"/>
              </a:rPr>
              <a:t>price &lt; 3.00)</a:t>
            </a:r>
          </a:p>
          <a:p>
            <a:r>
              <a:rPr lang="en-US" sz="1600" dirty="0" smtClean="0">
                <a:latin typeface="Courier New" panose="02070309020205020404" pitchFamily="49" charset="0"/>
                <a:cs typeface="Courier New" panose="02070309020205020404" pitchFamily="49" charset="0"/>
              </a:rPr>
              <a:t>}</a:t>
            </a:r>
            <a:endParaRPr lang="en-US" sz="16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17191287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Range Filter</a:t>
            </a:r>
            <a:endParaRPr lang="en-US" dirty="0"/>
          </a:p>
        </p:txBody>
      </p:sp>
      <p:sp>
        <p:nvSpPr>
          <p:cNvPr id="3" name="Content Placeholder 2"/>
          <p:cNvSpPr>
            <a:spLocks noGrp="1"/>
          </p:cNvSpPr>
          <p:nvPr>
            <p:ph idx="1"/>
          </p:nvPr>
        </p:nvSpPr>
        <p:spPr>
          <a:xfrm>
            <a:off x="457200" y="3810000"/>
            <a:ext cx="8229600" cy="2316163"/>
          </a:xfrm>
        </p:spPr>
        <p:txBody>
          <a:bodyPr>
            <a:normAutofit fontScale="85000" lnSpcReduction="20000"/>
          </a:bodyPr>
          <a:lstStyle/>
          <a:p>
            <a:pPr marL="514350" indent="-514350">
              <a:buFont typeface="+mj-lt"/>
              <a:buAutoNum type="arabicPeriod"/>
            </a:pPr>
            <a:r>
              <a:rPr lang="en-US" dirty="0" smtClean="0"/>
              <a:t>Find all segments of Hilbert curve values that fall into the range query</a:t>
            </a:r>
          </a:p>
          <a:p>
            <a:pPr marL="514350" indent="-514350">
              <a:buFont typeface="+mj-lt"/>
              <a:buAutoNum type="arabicPeriod"/>
            </a:pPr>
            <a:r>
              <a:rPr lang="en-US" dirty="0" smtClean="0"/>
              <a:t>Perform search for POIs that have these Hilbert curve values</a:t>
            </a:r>
          </a:p>
          <a:p>
            <a:pPr marL="514350" indent="-514350">
              <a:buFont typeface="+mj-lt"/>
              <a:buAutoNum type="arabicPeriod"/>
            </a:pPr>
            <a:r>
              <a:rPr lang="en-US" dirty="0" smtClean="0"/>
              <a:t>Finally, filter returned POI by calculating the distance between the query point and each POI</a:t>
            </a:r>
            <a:endParaRPr lang="en-US" dirty="0"/>
          </a:p>
        </p:txBody>
      </p:sp>
      <p:pic>
        <p:nvPicPr>
          <p:cNvPr id="5" name="Picture 4"/>
          <p:cNvPicPr>
            <a:picLocks noChangeAspect="1"/>
          </p:cNvPicPr>
          <p:nvPr/>
        </p:nvPicPr>
        <p:blipFill rotWithShape="1">
          <a:blip r:embed="rId2"/>
          <a:srcRect l="18000" t="22901" r="17373" b="9941"/>
          <a:stretch/>
        </p:blipFill>
        <p:spPr>
          <a:xfrm>
            <a:off x="2544124" y="1417638"/>
            <a:ext cx="4055751" cy="2244444"/>
          </a:xfrm>
          <a:prstGeom prst="rect">
            <a:avLst/>
          </a:prstGeom>
        </p:spPr>
      </p:pic>
    </p:spTree>
    <p:extLst>
      <p:ext uri="{BB962C8B-B14F-4D97-AF65-F5344CB8AC3E}">
        <p14:creationId xmlns:p14="http://schemas.microsoft.com/office/powerpoint/2010/main" val="83235332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kNN</a:t>
            </a:r>
            <a:r>
              <a:rPr lang="en-US" dirty="0" smtClean="0"/>
              <a:t> Query</a:t>
            </a:r>
            <a:endParaRPr lang="en-US" dirty="0"/>
          </a:p>
        </p:txBody>
      </p:sp>
      <p:sp>
        <p:nvSpPr>
          <p:cNvPr id="3" name="Content Placeholder 2"/>
          <p:cNvSpPr>
            <a:spLocks noGrp="1"/>
          </p:cNvSpPr>
          <p:nvPr>
            <p:ph idx="1"/>
          </p:nvPr>
        </p:nvSpPr>
        <p:spPr>
          <a:xfrm>
            <a:off x="457200" y="3810000"/>
            <a:ext cx="8229600" cy="2316163"/>
          </a:xfrm>
        </p:spPr>
        <p:txBody>
          <a:bodyPr>
            <a:normAutofit fontScale="85000" lnSpcReduction="20000"/>
          </a:bodyPr>
          <a:lstStyle/>
          <a:p>
            <a:r>
              <a:rPr lang="en-US" dirty="0" smtClean="0"/>
              <a:t>From query point, q, search the Hilbert curve values in both ascending and descending directions</a:t>
            </a:r>
            <a:r>
              <a:rPr lang="en-US" dirty="0"/>
              <a:t> </a:t>
            </a:r>
            <a:r>
              <a:rPr lang="en-US" dirty="0" smtClean="0"/>
              <a:t>until k POIs have been found</a:t>
            </a:r>
          </a:p>
          <a:p>
            <a:r>
              <a:rPr lang="en-US" dirty="0" smtClean="0"/>
              <a:t>Find the farthest object, o, from q</a:t>
            </a:r>
          </a:p>
          <a:p>
            <a:r>
              <a:rPr lang="en-US" dirty="0" smtClean="0"/>
              <a:t>Perform a range query with range of distance from q to o</a:t>
            </a:r>
          </a:p>
        </p:txBody>
      </p:sp>
      <p:pic>
        <p:nvPicPr>
          <p:cNvPr id="4" name="Picture 3"/>
          <p:cNvPicPr>
            <a:picLocks noChangeAspect="1"/>
          </p:cNvPicPr>
          <p:nvPr/>
        </p:nvPicPr>
        <p:blipFill rotWithShape="1">
          <a:blip r:embed="rId2"/>
          <a:srcRect l="19882" t="38074" r="16746" b="5279"/>
          <a:stretch/>
        </p:blipFill>
        <p:spPr>
          <a:xfrm>
            <a:off x="2568742" y="1417638"/>
            <a:ext cx="4006516" cy="2261103"/>
          </a:xfrm>
          <a:prstGeom prst="rect">
            <a:avLst/>
          </a:prstGeom>
        </p:spPr>
      </p:pic>
    </p:spTree>
    <p:extLst>
      <p:ext uri="{BB962C8B-B14F-4D97-AF65-F5344CB8AC3E}">
        <p14:creationId xmlns:p14="http://schemas.microsoft.com/office/powerpoint/2010/main" val="1472057891"/>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Experiment Evaluation</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8129369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Motivation and Research Goal</a:t>
            </a:r>
            <a:endParaRPr lang="en-US" dirty="0"/>
          </a:p>
        </p:txBody>
      </p:sp>
      <p:sp>
        <p:nvSpPr>
          <p:cNvPr id="5" name="Content Placeholder 4"/>
          <p:cNvSpPr>
            <a:spLocks noGrp="1"/>
          </p:cNvSpPr>
          <p:nvPr>
            <p:ph idx="1"/>
          </p:nvPr>
        </p:nvSpPr>
        <p:spPr/>
        <p:txBody>
          <a:bodyPr>
            <a:normAutofit fontScale="92500" lnSpcReduction="20000"/>
          </a:bodyPr>
          <a:lstStyle/>
          <a:p>
            <a:r>
              <a:rPr lang="en-US" dirty="0" smtClean="0"/>
              <a:t>The current techniques have disadvantages:</a:t>
            </a:r>
          </a:p>
          <a:p>
            <a:pPr lvl="1"/>
            <a:r>
              <a:rPr lang="en-US" dirty="0" smtClean="0"/>
              <a:t>Do not consider combinations minimizing or maximizing of attributes</a:t>
            </a:r>
          </a:p>
          <a:p>
            <a:pPr lvl="1"/>
            <a:r>
              <a:rPr lang="en-US" dirty="0" smtClean="0"/>
              <a:t>Do no address skyline computation for data of arbitrary dimensions</a:t>
            </a:r>
          </a:p>
          <a:p>
            <a:r>
              <a:rPr lang="en-US" dirty="0" smtClean="0"/>
              <a:t>Research Goal</a:t>
            </a:r>
          </a:p>
          <a:p>
            <a:pPr lvl="1"/>
            <a:r>
              <a:rPr lang="en-US" dirty="0" smtClean="0"/>
              <a:t>Efficiency: </a:t>
            </a:r>
            <a:r>
              <a:rPr lang="en-US" dirty="0" smtClean="0"/>
              <a:t>support efficient and flexible skyline </a:t>
            </a:r>
            <a:r>
              <a:rPr lang="en-US" dirty="0" smtClean="0"/>
              <a:t>computation through indexing</a:t>
            </a:r>
            <a:endParaRPr lang="en-US" dirty="0" smtClean="0"/>
          </a:p>
          <a:p>
            <a:pPr lvl="1"/>
            <a:r>
              <a:rPr lang="en-US" dirty="0" smtClean="0"/>
              <a:t>Flexibility: algorithm allows arbitrary min and max preferences over attributes</a:t>
            </a:r>
          </a:p>
          <a:p>
            <a:pPr lvl="1"/>
            <a:r>
              <a:rPr lang="en-US" dirty="0" smtClean="0"/>
              <a:t>Data Width: support data of high dimension(number of attributes)</a:t>
            </a:r>
            <a:endParaRPr lang="en-US" dirty="0"/>
          </a:p>
        </p:txBody>
      </p:sp>
    </p:spTree>
    <p:extLst>
      <p:ext uri="{BB962C8B-B14F-4D97-AF65-F5344CB8AC3E}">
        <p14:creationId xmlns:p14="http://schemas.microsoft.com/office/powerpoint/2010/main" val="18303686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Set</a:t>
            </a:r>
            <a:endParaRPr lang="en-US" dirty="0"/>
          </a:p>
        </p:txBody>
      </p:sp>
      <p:sp>
        <p:nvSpPr>
          <p:cNvPr id="3" name="Content Placeholder 2"/>
          <p:cNvSpPr>
            <a:spLocks noGrp="1"/>
          </p:cNvSpPr>
          <p:nvPr>
            <p:ph idx="1"/>
          </p:nvPr>
        </p:nvSpPr>
        <p:spPr>
          <a:xfrm>
            <a:off x="457200" y="1600201"/>
            <a:ext cx="8229600" cy="1904999"/>
          </a:xfrm>
        </p:spPr>
        <p:txBody>
          <a:bodyPr>
            <a:normAutofit fontScale="92500" lnSpcReduction="10000"/>
          </a:bodyPr>
          <a:lstStyle/>
          <a:p>
            <a:r>
              <a:rPr lang="en-US" dirty="0" smtClean="0"/>
              <a:t>Real data set of over 100,000 POIs in California from University </a:t>
            </a:r>
            <a:r>
              <a:rPr lang="en-US" dirty="0"/>
              <a:t>of Ohio and U.S. Geological </a:t>
            </a:r>
            <a:r>
              <a:rPr lang="en-US" dirty="0" smtClean="0"/>
              <a:t>Survey</a:t>
            </a:r>
            <a:r>
              <a:rPr lang="en-US" baseline="30000" dirty="0" smtClean="0"/>
              <a:t>[1]</a:t>
            </a:r>
            <a:endParaRPr lang="en-US" baseline="30000" dirty="0"/>
          </a:p>
          <a:p>
            <a:r>
              <a:rPr lang="en-US" dirty="0" smtClean="0"/>
              <a:t>Each POI contains: type, latitude, longitude</a:t>
            </a:r>
          </a:p>
        </p:txBody>
      </p:sp>
      <p:pic>
        <p:nvPicPr>
          <p:cNvPr id="2050" name="Picture 2" descr="https://www.cs.utah.edu/~lifeifei/research/tpq/calpoin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5773" y="3471553"/>
            <a:ext cx="3872454" cy="271303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57200" y="6231523"/>
            <a:ext cx="8229600" cy="338554"/>
          </a:xfrm>
          <a:prstGeom prst="rect">
            <a:avLst/>
          </a:prstGeom>
          <a:noFill/>
        </p:spPr>
        <p:txBody>
          <a:bodyPr wrap="square" rtlCol="0">
            <a:spAutoFit/>
          </a:bodyPr>
          <a:lstStyle/>
          <a:p>
            <a:pPr marL="228600" indent="-228600">
              <a:buFont typeface="+mj-lt"/>
              <a:buAutoNum type="arabicPeriod"/>
            </a:pPr>
            <a:r>
              <a:rPr lang="en-US" sz="800" dirty="0"/>
              <a:t>Real Datasets for Spatial Databases: Road Networks and Points of Interest https://www.cs.utah.edu/~lifeifei/SpatialDataset.htm</a:t>
            </a:r>
          </a:p>
          <a:p>
            <a:endParaRPr lang="en-US" sz="800" dirty="0"/>
          </a:p>
        </p:txBody>
      </p:sp>
    </p:spTree>
    <p:extLst>
      <p:ext uri="{BB962C8B-B14F-4D97-AF65-F5344CB8AC3E}">
        <p14:creationId xmlns:p14="http://schemas.microsoft.com/office/powerpoint/2010/main" val="2423906778"/>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Procedure</a:t>
            </a:r>
            <a:endParaRPr lang="en-US" dirty="0"/>
          </a:p>
        </p:txBody>
      </p:sp>
      <p:sp>
        <p:nvSpPr>
          <p:cNvPr id="3" name="Content Placeholder 2"/>
          <p:cNvSpPr>
            <a:spLocks noGrp="1"/>
          </p:cNvSpPr>
          <p:nvPr>
            <p:ph idx="1"/>
          </p:nvPr>
        </p:nvSpPr>
        <p:spPr/>
        <p:txBody>
          <a:bodyPr>
            <a:normAutofit lnSpcReduction="10000"/>
          </a:bodyPr>
          <a:lstStyle/>
          <a:p>
            <a:r>
              <a:rPr lang="en-US" dirty="0" smtClean="0"/>
              <a:t>Range Query</a:t>
            </a:r>
          </a:p>
          <a:p>
            <a:pPr lvl="1"/>
            <a:r>
              <a:rPr lang="en-US" dirty="0" smtClean="0"/>
              <a:t>Random query point</a:t>
            </a:r>
          </a:p>
          <a:p>
            <a:pPr lvl="1"/>
            <a:r>
              <a:rPr lang="en-US" dirty="0" smtClean="0"/>
              <a:t>Range as percentage of area of California: 0.01% - 0.1%</a:t>
            </a:r>
          </a:p>
          <a:p>
            <a:pPr lvl="1"/>
            <a:r>
              <a:rPr lang="en-US" dirty="0" smtClean="0"/>
              <a:t>Run 500 iterations and take the average</a:t>
            </a:r>
          </a:p>
          <a:p>
            <a:r>
              <a:rPr lang="en-US" dirty="0" err="1" smtClean="0"/>
              <a:t>kNN</a:t>
            </a:r>
            <a:r>
              <a:rPr lang="en-US" dirty="0" smtClean="0"/>
              <a:t> Query</a:t>
            </a:r>
          </a:p>
          <a:p>
            <a:pPr lvl="1"/>
            <a:r>
              <a:rPr lang="en-US" dirty="0" smtClean="0"/>
              <a:t>Random query point</a:t>
            </a:r>
          </a:p>
          <a:p>
            <a:pPr lvl="1"/>
            <a:r>
              <a:rPr lang="en-US" dirty="0" smtClean="0"/>
              <a:t>K from 1 – 10</a:t>
            </a:r>
          </a:p>
          <a:p>
            <a:pPr lvl="1"/>
            <a:r>
              <a:rPr lang="en-US" dirty="0" smtClean="0"/>
              <a:t>Run 500 iterations and take the average</a:t>
            </a:r>
            <a:endParaRPr lang="en-US" dirty="0"/>
          </a:p>
        </p:txBody>
      </p:sp>
    </p:spTree>
    <p:extLst>
      <p:ext uri="{BB962C8B-B14F-4D97-AF65-F5344CB8AC3E}">
        <p14:creationId xmlns:p14="http://schemas.microsoft.com/office/powerpoint/2010/main" val="134529082"/>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Result</a:t>
            </a:r>
            <a:endParaRPr lang="en-US" dirty="0"/>
          </a:p>
        </p:txBody>
      </p:sp>
      <p:pic>
        <p:nvPicPr>
          <p:cNvPr id="4" name="Content Placeholder 3"/>
          <p:cNvPicPr>
            <a:picLocks noGrp="1" noChangeAspect="1"/>
          </p:cNvPicPr>
          <p:nvPr>
            <p:ph idx="1"/>
          </p:nvPr>
        </p:nvPicPr>
        <p:blipFill rotWithShape="1">
          <a:blip r:embed="rId2"/>
          <a:srcRect l="24074" t="22386" r="7408" b="10768"/>
          <a:stretch/>
        </p:blipFill>
        <p:spPr>
          <a:xfrm>
            <a:off x="713873" y="1417638"/>
            <a:ext cx="7716253" cy="3962400"/>
          </a:xfrm>
          <a:prstGeom prst="rect">
            <a:avLst/>
          </a:prstGeom>
        </p:spPr>
      </p:pic>
    </p:spTree>
    <p:extLst>
      <p:ext uri="{BB962C8B-B14F-4D97-AF65-F5344CB8AC3E}">
        <p14:creationId xmlns:p14="http://schemas.microsoft.com/office/powerpoint/2010/main" val="2465476305"/>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47500" lnSpcReduction="20000"/>
          </a:bodyPr>
          <a:lstStyle/>
          <a:p>
            <a:pPr marL="514350" indent="-514350">
              <a:buFont typeface="+mj-lt"/>
              <a:buAutoNum type="arabicPeriod"/>
            </a:pPr>
            <a:r>
              <a:rPr lang="en-US" dirty="0"/>
              <a:t>Oracle database SQL Reference: Hierarchical Queries, </a:t>
            </a:r>
            <a:r>
              <a:rPr lang="en-US" dirty="0">
                <a:hlinkClick r:id="rId2"/>
              </a:rPr>
              <a:t>http://</a:t>
            </a:r>
            <a:r>
              <a:rPr lang="en-US" dirty="0" smtClean="0">
                <a:hlinkClick r:id="rId2"/>
              </a:rPr>
              <a:t>docs.oracle.com/cd/B19306_01/server.102/b14200/queries003.htm</a:t>
            </a:r>
            <a:r>
              <a:rPr lang="en-US" dirty="0" smtClean="0"/>
              <a:t> </a:t>
            </a:r>
            <a:endParaRPr lang="en-US" dirty="0"/>
          </a:p>
          <a:p>
            <a:pPr marL="514350" indent="-514350">
              <a:buFont typeface="+mj-lt"/>
              <a:buAutoNum type="arabicPeriod"/>
            </a:pPr>
            <a:r>
              <a:rPr lang="en-US" dirty="0"/>
              <a:t>Hierarchical Data (SQL Server), </a:t>
            </a:r>
            <a:r>
              <a:rPr lang="en-US" dirty="0">
                <a:hlinkClick r:id="rId3"/>
              </a:rPr>
              <a:t>http://</a:t>
            </a:r>
            <a:r>
              <a:rPr lang="en-US" dirty="0" smtClean="0">
                <a:hlinkClick r:id="rId3"/>
              </a:rPr>
              <a:t>msdn.microsoft.com/en-us/library/bb677173.aspx</a:t>
            </a:r>
            <a:r>
              <a:rPr lang="en-US" dirty="0" smtClean="0"/>
              <a:t> </a:t>
            </a:r>
            <a:endParaRPr lang="en-US" dirty="0"/>
          </a:p>
          <a:p>
            <a:pPr marL="514350" indent="-514350">
              <a:buFont typeface="+mj-lt"/>
              <a:buAutoNum type="arabicPeriod"/>
            </a:pPr>
            <a:r>
              <a:rPr lang="en-US" dirty="0" err="1"/>
              <a:t>hierarchyid</a:t>
            </a:r>
            <a:r>
              <a:rPr lang="en-US" dirty="0"/>
              <a:t> (Transact-SQL), </a:t>
            </a:r>
            <a:r>
              <a:rPr lang="en-US" dirty="0">
                <a:hlinkClick r:id="rId4"/>
              </a:rPr>
              <a:t>http://</a:t>
            </a:r>
            <a:r>
              <a:rPr lang="en-US" dirty="0" smtClean="0">
                <a:hlinkClick r:id="rId4"/>
              </a:rPr>
              <a:t>msdn.microsoft.com/en-us/library/bb677290.aspx</a:t>
            </a:r>
            <a:endParaRPr lang="en-US" dirty="0" smtClean="0"/>
          </a:p>
          <a:p>
            <a:pPr marL="514350" indent="-514350">
              <a:buFont typeface="+mj-lt"/>
              <a:buAutoNum type="arabicPeriod"/>
            </a:pPr>
            <a:r>
              <a:rPr lang="en-US" dirty="0" smtClean="0"/>
              <a:t>B-Tree Wikipedia: </a:t>
            </a:r>
            <a:r>
              <a:rPr lang="en-US" dirty="0">
                <a:hlinkClick r:id="rId5"/>
              </a:rPr>
              <a:t>http://</a:t>
            </a:r>
            <a:r>
              <a:rPr lang="en-US" dirty="0" smtClean="0">
                <a:hlinkClick r:id="rId5"/>
              </a:rPr>
              <a:t>en.wikipedia.org/wiki/B-tree</a:t>
            </a:r>
            <a:endParaRPr lang="en-US" dirty="0" smtClean="0"/>
          </a:p>
          <a:p>
            <a:pPr marL="514350" indent="-514350">
              <a:buFont typeface="+mj-lt"/>
              <a:buAutoNum type="arabicPeriod"/>
            </a:pPr>
            <a:r>
              <a:rPr lang="en-US" dirty="0"/>
              <a:t>Michael </a:t>
            </a:r>
            <a:r>
              <a:rPr lang="en-US" dirty="0" err="1"/>
              <a:t>Kamfonas</a:t>
            </a:r>
            <a:r>
              <a:rPr lang="en-US" dirty="0"/>
              <a:t>. Recursive hierarchies: The relational taboo! </a:t>
            </a:r>
            <a:r>
              <a:rPr lang="en-US" dirty="0" smtClean="0"/>
              <a:t>The Relational </a:t>
            </a:r>
            <a:r>
              <a:rPr lang="en-US" dirty="0"/>
              <a:t>Journal</a:t>
            </a:r>
            <a:r>
              <a:rPr lang="en-US" dirty="0" smtClean="0"/>
              <a:t>.</a:t>
            </a:r>
          </a:p>
          <a:p>
            <a:pPr marL="514350" indent="-514350">
              <a:buFont typeface="+mj-lt"/>
              <a:buAutoNum type="arabicPeriod"/>
            </a:pPr>
            <a:r>
              <a:rPr lang="en-US" dirty="0"/>
              <a:t>Ken C. K. Lee, </a:t>
            </a:r>
            <a:r>
              <a:rPr lang="en-US" dirty="0" err="1"/>
              <a:t>Baihua</a:t>
            </a:r>
            <a:r>
              <a:rPr lang="en-US" dirty="0"/>
              <a:t> Zheng, </a:t>
            </a:r>
            <a:r>
              <a:rPr lang="en-US" dirty="0" err="1"/>
              <a:t>Huajing</a:t>
            </a:r>
            <a:r>
              <a:rPr lang="en-US" dirty="0"/>
              <a:t> Li, and Wang-</a:t>
            </a:r>
            <a:r>
              <a:rPr lang="en-US" dirty="0" err="1"/>
              <a:t>Chien</a:t>
            </a:r>
            <a:r>
              <a:rPr lang="en-US" dirty="0"/>
              <a:t> Lee. 2007. Approaching the skyline in Z order. In </a:t>
            </a:r>
            <a:r>
              <a:rPr lang="en-US" i="1" dirty="0"/>
              <a:t>Proceedings of the 33rd international conference on Very large data bases</a:t>
            </a:r>
            <a:r>
              <a:rPr lang="en-US" dirty="0"/>
              <a:t> (VLDB '07). VLDB Endowment 279-290. http://dl.acm.org/citation.cfm?id=1325886</a:t>
            </a:r>
            <a:endParaRPr lang="en-US" dirty="0" smtClean="0"/>
          </a:p>
          <a:p>
            <a:pPr marL="514350" indent="-514350">
              <a:buFont typeface="+mj-lt"/>
              <a:buAutoNum type="arabicPeriod"/>
            </a:pPr>
            <a:r>
              <a:rPr lang="en-US" dirty="0" err="1"/>
              <a:t>JongWoo</a:t>
            </a:r>
            <a:r>
              <a:rPr lang="en-US" dirty="0"/>
              <a:t> Ha, Yoon Kwon, Jae-Ho Choi, and </a:t>
            </a:r>
            <a:r>
              <a:rPr lang="en-US" dirty="0" err="1"/>
              <a:t>SangKeun</a:t>
            </a:r>
            <a:r>
              <a:rPr lang="en-US" dirty="0"/>
              <a:t> Lee. </a:t>
            </a:r>
            <a:r>
              <a:rPr lang="en-US" dirty="0" smtClean="0"/>
              <a:t>Energy Efficient </a:t>
            </a:r>
            <a:r>
              <a:rPr lang="en-US" dirty="0"/>
              <a:t>and Progressive Strategy for Processing Skyline Queries </a:t>
            </a:r>
            <a:r>
              <a:rPr lang="en-US" dirty="0" smtClean="0"/>
              <a:t>on Air</a:t>
            </a:r>
            <a:r>
              <a:rPr lang="en-US" dirty="0"/>
              <a:t>. In DEXA, pages 486–500, 2009</a:t>
            </a:r>
            <a:r>
              <a:rPr lang="en-US" dirty="0" smtClean="0"/>
              <a:t>.</a:t>
            </a:r>
          </a:p>
          <a:p>
            <a:pPr marL="514350" indent="-514350">
              <a:buFont typeface="+mj-lt"/>
              <a:buAutoNum type="arabicPeriod"/>
            </a:pPr>
            <a:r>
              <a:rPr lang="en-US" dirty="0" err="1"/>
              <a:t>Dimitris</a:t>
            </a:r>
            <a:r>
              <a:rPr lang="en-US" dirty="0"/>
              <a:t> </a:t>
            </a:r>
            <a:r>
              <a:rPr lang="en-US" dirty="0" err="1"/>
              <a:t>Papadias</a:t>
            </a:r>
            <a:r>
              <a:rPr lang="en-US" dirty="0"/>
              <a:t>, </a:t>
            </a:r>
            <a:r>
              <a:rPr lang="en-US" dirty="0" err="1"/>
              <a:t>Yufei</a:t>
            </a:r>
            <a:r>
              <a:rPr lang="en-US" dirty="0"/>
              <a:t> Tao, Greg Fu, and Bernhard Seeger. </a:t>
            </a:r>
            <a:r>
              <a:rPr lang="en-US" dirty="0" smtClean="0"/>
              <a:t>Progressive skyline </a:t>
            </a:r>
            <a:r>
              <a:rPr lang="en-US" dirty="0"/>
              <a:t>computation in database systems. ACM Trans. </a:t>
            </a:r>
            <a:r>
              <a:rPr lang="en-US" dirty="0" smtClean="0"/>
              <a:t>Database Syst</a:t>
            </a:r>
            <a:r>
              <a:rPr lang="en-US" dirty="0"/>
              <a:t>., 30(1):41–82, 2005.</a:t>
            </a:r>
          </a:p>
          <a:p>
            <a:pPr marL="514350" indent="-514350">
              <a:buFont typeface="+mj-lt"/>
              <a:buAutoNum type="arabicPeriod"/>
            </a:pPr>
            <a:r>
              <a:rPr lang="en-US" dirty="0" err="1" smtClean="0"/>
              <a:t>Saleslogix</a:t>
            </a:r>
            <a:r>
              <a:rPr lang="en-US" dirty="0" smtClean="0"/>
              <a:t> </a:t>
            </a:r>
            <a:r>
              <a:rPr lang="en-US" dirty="0"/>
              <a:t>Developer, </a:t>
            </a:r>
            <a:r>
              <a:rPr lang="en-US" dirty="0">
                <a:hlinkClick r:id="rId6"/>
              </a:rPr>
              <a:t>http://</a:t>
            </a:r>
            <a:r>
              <a:rPr lang="en-US" dirty="0" smtClean="0">
                <a:hlinkClick r:id="rId6"/>
              </a:rPr>
              <a:t>www.slxdeveloper.com/page.aspx?action=viewarticle&amp;articleid=92</a:t>
            </a:r>
            <a:r>
              <a:rPr lang="en-US" dirty="0" smtClean="0"/>
              <a:t> </a:t>
            </a:r>
          </a:p>
          <a:p>
            <a:pPr marL="514350" indent="-514350">
              <a:buFont typeface="+mj-lt"/>
              <a:buAutoNum type="arabicPeriod"/>
            </a:pPr>
            <a:r>
              <a:rPr lang="en-US" dirty="0"/>
              <a:t>E. F. </a:t>
            </a:r>
            <a:r>
              <a:rPr lang="en-US" dirty="0" err="1"/>
              <a:t>Codd</a:t>
            </a:r>
            <a:r>
              <a:rPr lang="en-US" dirty="0"/>
              <a:t>. A relational model of data for large shared data </a:t>
            </a:r>
            <a:r>
              <a:rPr lang="en-US" dirty="0" smtClean="0"/>
              <a:t>banks. </a:t>
            </a:r>
            <a:r>
              <a:rPr lang="en-US" dirty="0" err="1" smtClean="0"/>
              <a:t>Commun</a:t>
            </a:r>
            <a:r>
              <a:rPr lang="en-US" dirty="0"/>
              <a:t>. ACM, 13(6):377–387, 1970.</a:t>
            </a:r>
          </a:p>
        </p:txBody>
      </p:sp>
    </p:spTree>
    <p:extLst>
      <p:ext uri="{BB962C8B-B14F-4D97-AF65-F5344CB8AC3E}">
        <p14:creationId xmlns:p14="http://schemas.microsoft.com/office/powerpoint/2010/main" val="3555712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Publications</a:t>
            </a:r>
            <a:endParaRPr lang="en-US" dirty="0"/>
          </a:p>
        </p:txBody>
      </p:sp>
      <p:sp>
        <p:nvSpPr>
          <p:cNvPr id="3" name="Content Placeholder 2"/>
          <p:cNvSpPr>
            <a:spLocks noGrp="1"/>
          </p:cNvSpPr>
          <p:nvPr>
            <p:ph idx="1"/>
          </p:nvPr>
        </p:nvSpPr>
        <p:spPr/>
        <p:txBody>
          <a:bodyPr>
            <a:normAutofit fontScale="85000" lnSpcReduction="20000"/>
          </a:bodyPr>
          <a:lstStyle/>
          <a:p>
            <a:r>
              <a:rPr lang="en-US" dirty="0"/>
              <a:t>Chih-</a:t>
            </a:r>
            <a:r>
              <a:rPr lang="en-US" dirty="0" err="1"/>
              <a:t>Jye</a:t>
            </a:r>
            <a:r>
              <a:rPr lang="en-US" dirty="0"/>
              <a:t> Wang, Wei-Shinn Ku, and </a:t>
            </a:r>
            <a:r>
              <a:rPr lang="en-US" dirty="0" err="1"/>
              <a:t>Haiquan</a:t>
            </a:r>
            <a:r>
              <a:rPr lang="en-US" dirty="0"/>
              <a:t> Chen. 2012. Geo-Store: a spatially-augmented SPARQL query evaluation system. In </a:t>
            </a:r>
            <a:r>
              <a:rPr lang="en-US" i="1" dirty="0"/>
              <a:t>Proceedings of the 20th International Conference on Advances in Geographic Information Systems</a:t>
            </a:r>
            <a:r>
              <a:rPr lang="en-US" dirty="0"/>
              <a:t> (SIGSPATIAL '12). ACM, New York, NY, USA, 562-565. DOI=http://</a:t>
            </a:r>
            <a:r>
              <a:rPr lang="en-US" dirty="0" smtClean="0"/>
              <a:t>dx.doi.org/10.1145/2424321.2424416</a:t>
            </a:r>
          </a:p>
          <a:p>
            <a:r>
              <a:rPr lang="en-US" dirty="0"/>
              <a:t> Wei-Shinn Ku, </a:t>
            </a:r>
            <a:r>
              <a:rPr lang="en-US" dirty="0" err="1"/>
              <a:t>Haiquan</a:t>
            </a:r>
            <a:r>
              <a:rPr lang="en-US" dirty="0"/>
              <a:t> Chen, Chih-</a:t>
            </a:r>
            <a:r>
              <a:rPr lang="en-US" dirty="0" err="1"/>
              <a:t>Jye</a:t>
            </a:r>
            <a:r>
              <a:rPr lang="en-US" dirty="0"/>
              <a:t> Wang, and </a:t>
            </a:r>
            <a:r>
              <a:rPr lang="en-US" dirty="0" err="1"/>
              <a:t>Chuan</a:t>
            </a:r>
            <a:r>
              <a:rPr lang="en-US" dirty="0"/>
              <a:t>-Ming Liu, “</a:t>
            </a:r>
            <a:r>
              <a:rPr lang="en-US" u="sng" dirty="0">
                <a:hlinkClick r:id="rId2"/>
              </a:rPr>
              <a:t>Geo-Store: A Framework for Supporting Semantics Enabled Location-Based Services with RDF Triple </a:t>
            </a:r>
            <a:r>
              <a:rPr lang="en-US" u="sng" dirty="0" err="1">
                <a:hlinkClick r:id="rId2"/>
              </a:rPr>
              <a:t>Stores</a:t>
            </a:r>
            <a:r>
              <a:rPr lang="en-US" dirty="0" err="1"/>
              <a:t>,”</a:t>
            </a:r>
            <a:r>
              <a:rPr lang="en-US" i="1" dirty="0" err="1"/>
              <a:t>IEEE</a:t>
            </a:r>
            <a:r>
              <a:rPr lang="en-US" i="1" dirty="0"/>
              <a:t> Internet Computing</a:t>
            </a:r>
            <a:r>
              <a:rPr lang="en-US" dirty="0"/>
              <a:t> (IC), Vol. 17, No. 2, pp. 35-43, 2013.</a:t>
            </a:r>
          </a:p>
        </p:txBody>
      </p:sp>
    </p:spTree>
    <p:extLst>
      <p:ext uri="{BB962C8B-B14F-4D97-AF65-F5344CB8AC3E}">
        <p14:creationId xmlns:p14="http://schemas.microsoft.com/office/powerpoint/2010/main" val="639886756"/>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Cited By</a:t>
            </a:r>
            <a:endParaRPr lang="en-US" dirty="0"/>
          </a:p>
        </p:txBody>
      </p:sp>
      <p:sp>
        <p:nvSpPr>
          <p:cNvPr id="3" name="Content Placeholder 2"/>
          <p:cNvSpPr>
            <a:spLocks noGrp="1"/>
          </p:cNvSpPr>
          <p:nvPr>
            <p:ph idx="1"/>
          </p:nvPr>
        </p:nvSpPr>
        <p:spPr/>
        <p:txBody>
          <a:bodyPr>
            <a:normAutofit fontScale="70000" lnSpcReduction="20000"/>
          </a:bodyPr>
          <a:lstStyle/>
          <a:p>
            <a:pPr marL="514350" indent="-514350">
              <a:buFont typeface="+mj-lt"/>
              <a:buAutoNum type="arabicPeriod"/>
            </a:pPr>
            <a:r>
              <a:rPr lang="en-US" dirty="0" err="1"/>
              <a:t>Liagouris</a:t>
            </a:r>
            <a:r>
              <a:rPr lang="en-US" dirty="0"/>
              <a:t>, John, Nikos </a:t>
            </a:r>
            <a:r>
              <a:rPr lang="en-US" dirty="0" err="1"/>
              <a:t>Mamoulis</a:t>
            </a:r>
            <a:r>
              <a:rPr lang="en-US" dirty="0"/>
              <a:t>, Panagiotis </a:t>
            </a:r>
            <a:r>
              <a:rPr lang="en-US" dirty="0" err="1"/>
              <a:t>Bouros</a:t>
            </a:r>
            <a:r>
              <a:rPr lang="en-US" dirty="0"/>
              <a:t>, and </a:t>
            </a:r>
            <a:r>
              <a:rPr lang="en-US" dirty="0" err="1"/>
              <a:t>Manolis</a:t>
            </a:r>
            <a:r>
              <a:rPr lang="en-US" dirty="0"/>
              <a:t> </a:t>
            </a:r>
            <a:r>
              <a:rPr lang="en-US" dirty="0" err="1"/>
              <a:t>Terrovitis</a:t>
            </a:r>
            <a:r>
              <a:rPr lang="en-US" dirty="0"/>
              <a:t>. "An effective encoding scheme for spatial RDF data." </a:t>
            </a:r>
            <a:r>
              <a:rPr lang="en-US" i="1" dirty="0"/>
              <a:t>Proceedings of the VLDB Endowment</a:t>
            </a:r>
            <a:r>
              <a:rPr lang="en-US" dirty="0"/>
              <a:t> 7, no. 12 (2014): 1271-1282. </a:t>
            </a:r>
            <a:r>
              <a:rPr lang="en-US" dirty="0">
                <a:hlinkClick r:id="rId2"/>
              </a:rPr>
              <a:t>http://</a:t>
            </a:r>
            <a:r>
              <a:rPr lang="en-US" dirty="0" smtClean="0">
                <a:hlinkClick r:id="rId2"/>
              </a:rPr>
              <a:t>dl.acm.org/citation.cfm?id=2733000</a:t>
            </a:r>
            <a:endParaRPr lang="en-US" dirty="0" smtClean="0"/>
          </a:p>
          <a:p>
            <a:pPr marL="514350" indent="-514350">
              <a:buFont typeface="+mj-lt"/>
              <a:buAutoNum type="arabicPeriod"/>
            </a:pPr>
            <a:r>
              <a:rPr lang="en-US" dirty="0" err="1"/>
              <a:t>Liagouris</a:t>
            </a:r>
            <a:r>
              <a:rPr lang="en-US" dirty="0"/>
              <a:t>, John, Nikos </a:t>
            </a:r>
            <a:r>
              <a:rPr lang="en-US" dirty="0" err="1"/>
              <a:t>Mamoulis</a:t>
            </a:r>
            <a:r>
              <a:rPr lang="en-US" dirty="0"/>
              <a:t>, Panagiotis </a:t>
            </a:r>
            <a:r>
              <a:rPr lang="en-US" dirty="0" err="1"/>
              <a:t>Bouros</a:t>
            </a:r>
            <a:r>
              <a:rPr lang="en-US" dirty="0"/>
              <a:t>, and </a:t>
            </a:r>
            <a:r>
              <a:rPr lang="en-US" dirty="0" err="1"/>
              <a:t>Manolis</a:t>
            </a:r>
            <a:r>
              <a:rPr lang="en-US" dirty="0"/>
              <a:t> </a:t>
            </a:r>
            <a:r>
              <a:rPr lang="en-US" dirty="0" err="1"/>
              <a:t>Terrovitis.</a:t>
            </a:r>
            <a:r>
              <a:rPr lang="en-US" i="1" dirty="0" err="1"/>
              <a:t>Efficient</a:t>
            </a:r>
            <a:r>
              <a:rPr lang="en-US" i="1" dirty="0"/>
              <a:t> Management of Spatial RDF Data</a:t>
            </a:r>
            <a:r>
              <a:rPr lang="en-US" dirty="0"/>
              <a:t>. Technical Report TR-2014-02, CS Department, HKU, www. cs. </a:t>
            </a:r>
            <a:r>
              <a:rPr lang="en-US" dirty="0" err="1"/>
              <a:t>hku</a:t>
            </a:r>
            <a:r>
              <a:rPr lang="en-US" dirty="0"/>
              <a:t>. </a:t>
            </a:r>
            <a:r>
              <a:rPr lang="en-US" dirty="0" err="1"/>
              <a:t>hk</a:t>
            </a:r>
            <a:r>
              <a:rPr lang="en-US" dirty="0"/>
              <a:t>/research/</a:t>
            </a:r>
            <a:r>
              <a:rPr lang="en-US" dirty="0" err="1"/>
              <a:t>techreps</a:t>
            </a:r>
            <a:r>
              <a:rPr lang="en-US" dirty="0"/>
              <a:t>, 2014. </a:t>
            </a:r>
            <a:r>
              <a:rPr lang="en-US" dirty="0">
                <a:hlinkClick r:id="rId3"/>
              </a:rPr>
              <a:t>http://</a:t>
            </a:r>
            <a:r>
              <a:rPr lang="en-US" dirty="0" smtClean="0">
                <a:hlinkClick r:id="rId3"/>
              </a:rPr>
              <a:t>www.cs.hku.hk/research/techreps/document/TR-2014-02.pdf</a:t>
            </a:r>
            <a:endParaRPr lang="en-US" dirty="0" smtClean="0"/>
          </a:p>
          <a:p>
            <a:pPr marL="514350" indent="-514350">
              <a:buFont typeface="+mj-lt"/>
              <a:buAutoNum type="arabicPeriod"/>
            </a:pPr>
            <a:r>
              <a:rPr lang="en-US" dirty="0" err="1"/>
              <a:t>Patroumpas</a:t>
            </a:r>
            <a:r>
              <a:rPr lang="en-US" dirty="0"/>
              <a:t>, Kostas, </a:t>
            </a:r>
            <a:r>
              <a:rPr lang="en-US" dirty="0" err="1"/>
              <a:t>Giorgos</a:t>
            </a:r>
            <a:r>
              <a:rPr lang="en-US" dirty="0"/>
              <a:t> Giannopoulos, and Spiros </a:t>
            </a:r>
            <a:r>
              <a:rPr lang="en-US" dirty="0" err="1"/>
              <a:t>Athanasiou</a:t>
            </a:r>
            <a:r>
              <a:rPr lang="en-US" dirty="0"/>
              <a:t>. "Towards </a:t>
            </a:r>
            <a:r>
              <a:rPr lang="en-US" dirty="0" err="1"/>
              <a:t>GeoSpatial</a:t>
            </a:r>
            <a:r>
              <a:rPr lang="en-US" dirty="0"/>
              <a:t> semantic data management: strengths, weaknesses, and challenges ahead." In </a:t>
            </a:r>
            <a:r>
              <a:rPr lang="en-US" i="1" dirty="0"/>
              <a:t>Proceedings of the 22nd ACM SIGSPATIAL International Conference on Advances in Geographic Information Systems</a:t>
            </a:r>
            <a:r>
              <a:rPr lang="en-US" dirty="0"/>
              <a:t>, pp. 301-310. ACM, 2014. </a:t>
            </a:r>
            <a:r>
              <a:rPr lang="en-US" dirty="0">
                <a:hlinkClick r:id="rId4"/>
              </a:rPr>
              <a:t>http://</a:t>
            </a:r>
            <a:r>
              <a:rPr lang="en-US" dirty="0" smtClean="0">
                <a:hlinkClick r:id="rId4"/>
              </a:rPr>
              <a:t>dl.acm.org/citation.cfm?id=2666410</a:t>
            </a:r>
            <a:r>
              <a:rPr lang="en-US" dirty="0" smtClean="0"/>
              <a:t> </a:t>
            </a:r>
            <a:endParaRPr lang="en-US" dirty="0"/>
          </a:p>
        </p:txBody>
      </p:sp>
    </p:spTree>
    <p:extLst>
      <p:ext uri="{BB962C8B-B14F-4D97-AF65-F5344CB8AC3E}">
        <p14:creationId xmlns:p14="http://schemas.microsoft.com/office/powerpoint/2010/main" val="18362942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Related Works</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34139027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9352</TotalTime>
  <Words>4185</Words>
  <Application>Microsoft Office PowerPoint</Application>
  <PresentationFormat>On-screen Show (4:3)</PresentationFormat>
  <Paragraphs>779</Paragraphs>
  <Slides>85</Slides>
  <Notes>0</Notes>
  <HiddenSlides>4</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85</vt:i4>
      </vt:variant>
    </vt:vector>
  </HeadingPairs>
  <TitlesOfParts>
    <vt:vector size="92" baseType="lpstr">
      <vt:lpstr>新細明體</vt:lpstr>
      <vt:lpstr>Arial</vt:lpstr>
      <vt:lpstr>Calibri</vt:lpstr>
      <vt:lpstr>Courier New</vt:lpstr>
      <vt:lpstr>Liberation Sans</vt:lpstr>
      <vt:lpstr>Office Theme</vt:lpstr>
      <vt:lpstr>Image</vt:lpstr>
      <vt:lpstr>Database Indexing for Skyline Computation, Hierarchical Relational Database, and Spatially-Aware SPARQL Evaluation Engine</vt:lpstr>
      <vt:lpstr>Abstract</vt:lpstr>
      <vt:lpstr>Outline</vt:lpstr>
      <vt:lpstr>Spatial Index Pruning Skyline Computation</vt:lpstr>
      <vt:lpstr>Introduction and Motivation</vt:lpstr>
      <vt:lpstr>Skyline Operation</vt:lpstr>
      <vt:lpstr>Multi-Dimensional Skyline</vt:lpstr>
      <vt:lpstr>Motivation and Research Goal</vt:lpstr>
      <vt:lpstr>Related Works</vt:lpstr>
      <vt:lpstr>Z and Sweep Space Filling Curve</vt:lpstr>
      <vt:lpstr>Nearest Neighbor[1]</vt:lpstr>
      <vt:lpstr>Branch and Bound Skyline (BBS)[1]</vt:lpstr>
      <vt:lpstr>Index-Based Pruning Skyline</vt:lpstr>
      <vt:lpstr>IPS Overview</vt:lpstr>
      <vt:lpstr>Creating R-Tree Index</vt:lpstr>
      <vt:lpstr>IPS Algorithm</vt:lpstr>
      <vt:lpstr>IPS Algorithm</vt:lpstr>
      <vt:lpstr>IPS Algorithm Example</vt:lpstr>
      <vt:lpstr>Pruning Region</vt:lpstr>
      <vt:lpstr>Experimental Evaluation</vt:lpstr>
      <vt:lpstr>Evaluation Data</vt:lpstr>
      <vt:lpstr>Evaluation Data</vt:lpstr>
      <vt:lpstr>Evaluation Data</vt:lpstr>
      <vt:lpstr>Evaluations</vt:lpstr>
      <vt:lpstr>Dominance Tests</vt:lpstr>
      <vt:lpstr>Index Overhead</vt:lpstr>
      <vt:lpstr>Conclusion</vt:lpstr>
      <vt:lpstr>Community Contribution</vt:lpstr>
      <vt:lpstr>MDPX and Hierarchical Relational Database</vt:lpstr>
      <vt:lpstr>Magnetized Dusty Plasma Experiment (MDPX)[1]</vt:lpstr>
      <vt:lpstr>Some Pictures[1]</vt:lpstr>
      <vt:lpstr>MDPX Control and Data Acquisition</vt:lpstr>
      <vt:lpstr>MDPX Control and Data Acquisition</vt:lpstr>
      <vt:lpstr>Relational Database</vt:lpstr>
      <vt:lpstr>Related Works</vt:lpstr>
      <vt:lpstr>Experiments and Control Systems</vt:lpstr>
      <vt:lpstr>MDSPlus</vt:lpstr>
      <vt:lpstr>MDSPlus</vt:lpstr>
      <vt:lpstr>MDSPlus</vt:lpstr>
      <vt:lpstr>EPICS[1]</vt:lpstr>
      <vt:lpstr>EPICS</vt:lpstr>
      <vt:lpstr>Hierarchical Relational Database</vt:lpstr>
      <vt:lpstr>Motivation</vt:lpstr>
      <vt:lpstr>Operations</vt:lpstr>
      <vt:lpstr>Known Techniques</vt:lpstr>
      <vt:lpstr>Adjacency List</vt:lpstr>
      <vt:lpstr>Query via Adjacency List</vt:lpstr>
      <vt:lpstr>Path Enumeration</vt:lpstr>
      <vt:lpstr>Support in Current Systems</vt:lpstr>
      <vt:lpstr>Hierarchical Relational Database with Multi-Nested Sets</vt:lpstr>
      <vt:lpstr>Proposed Design with Nested Set[5]</vt:lpstr>
      <vt:lpstr>Nested Set Order Assignment</vt:lpstr>
      <vt:lpstr>LR Value and Node Relationship</vt:lpstr>
      <vt:lpstr>Nested Set is great but..</vt:lpstr>
      <vt:lpstr>Solution: Index!</vt:lpstr>
      <vt:lpstr>Unsolved Design Issues</vt:lpstr>
      <vt:lpstr>Performance Evaluation</vt:lpstr>
      <vt:lpstr>Environment Configuration</vt:lpstr>
      <vt:lpstr>Experiment Data</vt:lpstr>
      <vt:lpstr>Find Root</vt:lpstr>
      <vt:lpstr>Find Leaves</vt:lpstr>
      <vt:lpstr>GeoStore: A Spatially-Aware SPARQL Evaluation Engine</vt:lpstr>
      <vt:lpstr>Introduction</vt:lpstr>
      <vt:lpstr>Semantic Web</vt:lpstr>
      <vt:lpstr>Resource Description Framework (RDF)</vt:lpstr>
      <vt:lpstr>RDF Example</vt:lpstr>
      <vt:lpstr>SPARQL</vt:lpstr>
      <vt:lpstr>SPARQL Examples</vt:lpstr>
      <vt:lpstr>Research Goal</vt:lpstr>
      <vt:lpstr>Data Preprocessing</vt:lpstr>
      <vt:lpstr>Data Encoding and Indexing</vt:lpstr>
      <vt:lpstr>Architecture</vt:lpstr>
      <vt:lpstr>Data Example</vt:lpstr>
      <vt:lpstr>Query Evaluation</vt:lpstr>
      <vt:lpstr>Spatial Filters</vt:lpstr>
      <vt:lpstr>Spatial Filters in SPARQL</vt:lpstr>
      <vt:lpstr>Range Filter</vt:lpstr>
      <vt:lpstr>kNN Query</vt:lpstr>
      <vt:lpstr>Experiment Evaluation</vt:lpstr>
      <vt:lpstr>Data Set</vt:lpstr>
      <vt:lpstr>Procedure</vt:lpstr>
      <vt:lpstr>Experiment Result</vt:lpstr>
      <vt:lpstr>References</vt:lpstr>
      <vt:lpstr>Publications</vt:lpstr>
      <vt:lpstr>Cited By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Database Systems and Data Indexing</dc:title>
  <dc:creator>Chih Wang</dc:creator>
  <cp:lastModifiedBy>Chih Wang</cp:lastModifiedBy>
  <cp:revision>838</cp:revision>
  <cp:lastPrinted>2015-11-10T06:32:55Z</cp:lastPrinted>
  <dcterms:created xsi:type="dcterms:W3CDTF">2013-07-14T20:14:26Z</dcterms:created>
  <dcterms:modified xsi:type="dcterms:W3CDTF">2015-11-10T18:58:25Z</dcterms:modified>
</cp:coreProperties>
</file>

<file path=docProps/thumbnail.jpeg>
</file>